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6"/>
  </p:notesMasterIdLst>
  <p:sldIdLst>
    <p:sldId id="256" r:id="rId2"/>
    <p:sldId id="270" r:id="rId3"/>
    <p:sldId id="271" r:id="rId4"/>
    <p:sldId id="259" r:id="rId5"/>
    <p:sldId id="272" r:id="rId6"/>
    <p:sldId id="273" r:id="rId7"/>
    <p:sldId id="274" r:id="rId8"/>
    <p:sldId id="275" r:id="rId9"/>
    <p:sldId id="276" r:id="rId10"/>
    <p:sldId id="262" r:id="rId11"/>
    <p:sldId id="281" r:id="rId12"/>
    <p:sldId id="278" r:id="rId13"/>
    <p:sldId id="280" r:id="rId14"/>
    <p:sldId id="279" r:id="rId1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BEC9"/>
    <a:srgbClr val="FE9202"/>
    <a:srgbClr val="00AACC"/>
    <a:srgbClr val="E39A39"/>
    <a:srgbClr val="5EEC3C"/>
    <a:srgbClr val="6C1A00"/>
    <a:srgbClr val="1D3A00"/>
    <a:srgbClr val="007033"/>
    <a:srgbClr val="E7FF01"/>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66710411198609E-2"/>
          <c:y val="5.0925925925925923E-2"/>
          <c:w val="0.53888888888888886"/>
          <c:h val="0.89814814814814814"/>
        </c:manualLayout>
      </c:layout>
      <c:pie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13D4-45C6-B28C-8D4CFCBAF40C}"/>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13D4-45C6-B28C-8D4CFCBAF40C}"/>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13D4-45C6-B28C-8D4CFCBAF40C}"/>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13D4-45C6-B28C-8D4CFCBAF40C}"/>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13D4-45C6-B28C-8D4CFCBAF40C}"/>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Sheet1!$A$1:$A$5</c:f>
              <c:strCache>
                <c:ptCount val="5"/>
                <c:pt idx="0">
                  <c:v>Coffee House  </c:v>
                </c:pt>
                <c:pt idx="1">
                  <c:v>Restaurant(&lt;20) </c:v>
                </c:pt>
                <c:pt idx="2">
                  <c:v>Carry out &amp; Take away </c:v>
                </c:pt>
                <c:pt idx="3">
                  <c:v>Bar  </c:v>
                </c:pt>
                <c:pt idx="4">
                  <c:v>Restaurant(20-50) </c:v>
                </c:pt>
              </c:strCache>
            </c:strRef>
          </c:cat>
          <c:val>
            <c:numRef>
              <c:f>Sheet1!$B$1:$B$5</c:f>
              <c:numCache>
                <c:formatCode>General</c:formatCode>
                <c:ptCount val="5"/>
                <c:pt idx="0">
                  <c:v>1600</c:v>
                </c:pt>
                <c:pt idx="1">
                  <c:v>1575</c:v>
                </c:pt>
                <c:pt idx="2">
                  <c:v>1414</c:v>
                </c:pt>
                <c:pt idx="3">
                  <c:v>664</c:v>
                </c:pt>
                <c:pt idx="4">
                  <c:v>515</c:v>
                </c:pt>
              </c:numCache>
            </c:numRef>
          </c:val>
          <c:extLst>
            <c:ext xmlns:c16="http://schemas.microsoft.com/office/drawing/2014/chart" uri="{C3380CC4-5D6E-409C-BE32-E72D297353CC}">
              <c16:uniqueId val="{0000000A-13D4-45C6-B28C-8D4CFCBAF40C}"/>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Sheet1!$B$17</c:f>
              <c:strCache>
                <c:ptCount val="1"/>
                <c:pt idx="0">
                  <c:v>N</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Sheet1!$A$18:$A$25</c:f>
              <c:strCache>
                <c:ptCount val="8"/>
                <c:pt idx="0">
                  <c:v>&lt;21</c:v>
                </c:pt>
                <c:pt idx="1">
                  <c:v>21</c:v>
                </c:pt>
                <c:pt idx="2">
                  <c:v>26</c:v>
                </c:pt>
                <c:pt idx="3">
                  <c:v>31</c:v>
                </c:pt>
                <c:pt idx="4">
                  <c:v>36</c:v>
                </c:pt>
                <c:pt idx="5">
                  <c:v>41</c:v>
                </c:pt>
                <c:pt idx="6">
                  <c:v>46</c:v>
                </c:pt>
                <c:pt idx="7">
                  <c:v>50+</c:v>
                </c:pt>
              </c:strCache>
            </c:strRef>
          </c:cat>
          <c:val>
            <c:numRef>
              <c:f>Sheet1!$B$18:$B$25</c:f>
              <c:numCache>
                <c:formatCode>General</c:formatCode>
                <c:ptCount val="8"/>
                <c:pt idx="0">
                  <c:v>164</c:v>
                </c:pt>
                <c:pt idx="1">
                  <c:v>862</c:v>
                </c:pt>
                <c:pt idx="2">
                  <c:v>817</c:v>
                </c:pt>
                <c:pt idx="3">
                  <c:v>751</c:v>
                </c:pt>
                <c:pt idx="4">
                  <c:v>495</c:v>
                </c:pt>
                <c:pt idx="5">
                  <c:v>363</c:v>
                </c:pt>
                <c:pt idx="6">
                  <c:v>235</c:v>
                </c:pt>
                <c:pt idx="7">
                  <c:v>692</c:v>
                </c:pt>
              </c:numCache>
            </c:numRef>
          </c:val>
          <c:extLst>
            <c:ext xmlns:c16="http://schemas.microsoft.com/office/drawing/2014/chart" uri="{C3380CC4-5D6E-409C-BE32-E72D297353CC}">
              <c16:uniqueId val="{00000000-CB68-44E9-ACC1-0E07DD4231EB}"/>
            </c:ext>
          </c:extLst>
        </c:ser>
        <c:ser>
          <c:idx val="1"/>
          <c:order val="1"/>
          <c:tx>
            <c:strRef>
              <c:f>Sheet1!$C$17</c:f>
              <c:strCache>
                <c:ptCount val="1"/>
                <c:pt idx="0">
                  <c:v>Y</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Sheet1!$A$18:$A$25</c:f>
              <c:strCache>
                <c:ptCount val="8"/>
                <c:pt idx="0">
                  <c:v>&lt;21</c:v>
                </c:pt>
                <c:pt idx="1">
                  <c:v>21</c:v>
                </c:pt>
                <c:pt idx="2">
                  <c:v>26</c:v>
                </c:pt>
                <c:pt idx="3">
                  <c:v>31</c:v>
                </c:pt>
                <c:pt idx="4">
                  <c:v>36</c:v>
                </c:pt>
                <c:pt idx="5">
                  <c:v>41</c:v>
                </c:pt>
                <c:pt idx="6">
                  <c:v>46</c:v>
                </c:pt>
                <c:pt idx="7">
                  <c:v>50+</c:v>
                </c:pt>
              </c:strCache>
            </c:strRef>
          </c:cat>
          <c:val>
            <c:numRef>
              <c:f>Sheet1!$C$18:$C$25</c:f>
              <c:numCache>
                <c:formatCode>General</c:formatCode>
                <c:ptCount val="8"/>
                <c:pt idx="0">
                  <c:v>268</c:v>
                </c:pt>
                <c:pt idx="1">
                  <c:v>1271</c:v>
                </c:pt>
                <c:pt idx="2">
                  <c:v>1216</c:v>
                </c:pt>
                <c:pt idx="3">
                  <c:v>885</c:v>
                </c:pt>
                <c:pt idx="4">
                  <c:v>570</c:v>
                </c:pt>
                <c:pt idx="5">
                  <c:v>516</c:v>
                </c:pt>
                <c:pt idx="6">
                  <c:v>303</c:v>
                </c:pt>
                <c:pt idx="7">
                  <c:v>739</c:v>
                </c:pt>
              </c:numCache>
            </c:numRef>
          </c:val>
          <c:extLst>
            <c:ext xmlns:c16="http://schemas.microsoft.com/office/drawing/2014/chart" uri="{C3380CC4-5D6E-409C-BE32-E72D297353CC}">
              <c16:uniqueId val="{00000001-CB68-44E9-ACC1-0E07DD4231EB}"/>
            </c:ext>
          </c:extLst>
        </c:ser>
        <c:dLbls>
          <c:dLblPos val="inEnd"/>
          <c:showLegendKey val="0"/>
          <c:showVal val="1"/>
          <c:showCatName val="0"/>
          <c:showSerName val="0"/>
          <c:showPercent val="0"/>
          <c:showBubbleSize val="0"/>
        </c:dLbls>
        <c:gapWidth val="65"/>
        <c:axId val="1517367856"/>
        <c:axId val="1517373680"/>
      </c:barChart>
      <c:catAx>
        <c:axId val="151736785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517373680"/>
        <c:crosses val="autoZero"/>
        <c:auto val="1"/>
        <c:lblAlgn val="ctr"/>
        <c:lblOffset val="100"/>
        <c:noMultiLvlLbl val="0"/>
      </c:catAx>
      <c:valAx>
        <c:axId val="151737368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51736785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Sheet1!$B$29</c:f>
              <c:strCache>
                <c:ptCount val="1"/>
                <c:pt idx="0">
                  <c:v>N</c:v>
                </c:pt>
              </c:strCache>
            </c:strRef>
          </c:tx>
          <c:spPr>
            <a:ln w="31750" cap="rnd">
              <a:solidFill>
                <a:schemeClr val="accent1"/>
              </a:solidFill>
              <a:round/>
            </a:ln>
            <a:effectLst/>
          </c:spPr>
          <c:marker>
            <c:symbol val="circle"/>
            <c:size val="17"/>
            <c:spPr>
              <a:solidFill>
                <a:schemeClr val="accent1"/>
              </a:solidFill>
              <a:ln>
                <a:noFill/>
              </a:ln>
              <a:effectLst/>
            </c:spPr>
          </c:marker>
          <c:dLbls>
            <c:dLbl>
              <c:idx val="10"/>
              <c:dLblPos val="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0-AFFB-475D-A011-E0AB7C30DAB6}"/>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Sheet1!$A$30:$A$40</c:f>
              <c:strCache>
                <c:ptCount val="11"/>
                <c:pt idx="0">
                  <c:v>Arts Design Entertainment Sports &amp; Media</c:v>
                </c:pt>
                <c:pt idx="1">
                  <c:v>Business &amp; Financial</c:v>
                </c:pt>
                <c:pt idx="2">
                  <c:v>Computer &amp; Mathematical</c:v>
                </c:pt>
                <c:pt idx="3">
                  <c:v>Education&amp;Training&amp;Library</c:v>
                </c:pt>
                <c:pt idx="4">
                  <c:v>Management</c:v>
                </c:pt>
                <c:pt idx="5">
                  <c:v>Office &amp; Administrative Support</c:v>
                </c:pt>
                <c:pt idx="6">
                  <c:v>Retired</c:v>
                </c:pt>
                <c:pt idx="7">
                  <c:v>Sales &amp; Related</c:v>
                </c:pt>
                <c:pt idx="8">
                  <c:v>Student</c:v>
                </c:pt>
                <c:pt idx="9">
                  <c:v>Unemployed</c:v>
                </c:pt>
                <c:pt idx="10">
                  <c:v>others</c:v>
                </c:pt>
              </c:strCache>
            </c:strRef>
          </c:cat>
          <c:val>
            <c:numRef>
              <c:f>Sheet1!$B$30:$B$40</c:f>
              <c:numCache>
                <c:formatCode>General</c:formatCode>
                <c:ptCount val="11"/>
                <c:pt idx="0">
                  <c:v>246</c:v>
                </c:pt>
                <c:pt idx="1">
                  <c:v>184</c:v>
                </c:pt>
                <c:pt idx="2">
                  <c:v>473</c:v>
                </c:pt>
                <c:pt idx="3">
                  <c:v>362</c:v>
                </c:pt>
                <c:pt idx="4">
                  <c:v>277</c:v>
                </c:pt>
                <c:pt idx="5">
                  <c:v>210</c:v>
                </c:pt>
                <c:pt idx="6">
                  <c:v>210</c:v>
                </c:pt>
                <c:pt idx="7">
                  <c:v>398</c:v>
                </c:pt>
                <c:pt idx="8">
                  <c:v>480</c:v>
                </c:pt>
                <c:pt idx="9">
                  <c:v>679</c:v>
                </c:pt>
                <c:pt idx="10">
                  <c:v>860</c:v>
                </c:pt>
              </c:numCache>
            </c:numRef>
          </c:val>
          <c:smooth val="0"/>
          <c:extLst>
            <c:ext xmlns:c16="http://schemas.microsoft.com/office/drawing/2014/chart" uri="{C3380CC4-5D6E-409C-BE32-E72D297353CC}">
              <c16:uniqueId val="{00000001-AFFB-475D-A011-E0AB7C30DAB6}"/>
            </c:ext>
          </c:extLst>
        </c:ser>
        <c:ser>
          <c:idx val="1"/>
          <c:order val="1"/>
          <c:tx>
            <c:strRef>
              <c:f>Sheet1!$C$29</c:f>
              <c:strCache>
                <c:ptCount val="1"/>
                <c:pt idx="0">
                  <c:v>Y</c:v>
                </c:pt>
              </c:strCache>
            </c:strRef>
          </c:tx>
          <c:spPr>
            <a:ln w="31750" cap="rnd">
              <a:solidFill>
                <a:schemeClr val="accent2"/>
              </a:solidFill>
              <a:round/>
            </a:ln>
            <a:effectLst/>
          </c:spPr>
          <c:marker>
            <c:symbol val="circle"/>
            <c:size val="17"/>
            <c:spPr>
              <a:solidFill>
                <a:schemeClr val="accent2"/>
              </a:solidFill>
              <a:ln>
                <a:noFill/>
              </a:ln>
              <a:effectLst/>
            </c:spPr>
          </c:marker>
          <c:dLbls>
            <c:dLbl>
              <c:idx val="10"/>
              <c:dLblPos val="r"/>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AFFB-475D-A011-E0AB7C30DAB6}"/>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Sheet1!$A$30:$A$40</c:f>
              <c:strCache>
                <c:ptCount val="11"/>
                <c:pt idx="0">
                  <c:v>Arts Design Entertainment Sports &amp; Media</c:v>
                </c:pt>
                <c:pt idx="1">
                  <c:v>Business &amp; Financial</c:v>
                </c:pt>
                <c:pt idx="2">
                  <c:v>Computer &amp; Mathematical</c:v>
                </c:pt>
                <c:pt idx="3">
                  <c:v>Education&amp;Training&amp;Library</c:v>
                </c:pt>
                <c:pt idx="4">
                  <c:v>Management</c:v>
                </c:pt>
                <c:pt idx="5">
                  <c:v>Office &amp; Administrative Support</c:v>
                </c:pt>
                <c:pt idx="6">
                  <c:v>Retired</c:v>
                </c:pt>
                <c:pt idx="7">
                  <c:v>Sales &amp; Related</c:v>
                </c:pt>
                <c:pt idx="8">
                  <c:v>Student</c:v>
                </c:pt>
                <c:pt idx="9">
                  <c:v>Unemployed</c:v>
                </c:pt>
                <c:pt idx="10">
                  <c:v>others</c:v>
                </c:pt>
              </c:strCache>
            </c:strRef>
          </c:cat>
          <c:val>
            <c:numRef>
              <c:f>Sheet1!$C$30:$C$40</c:f>
              <c:numCache>
                <c:formatCode>General</c:formatCode>
                <c:ptCount val="11"/>
                <c:pt idx="0">
                  <c:v>280</c:v>
                </c:pt>
                <c:pt idx="1">
                  <c:v>249</c:v>
                </c:pt>
                <c:pt idx="2">
                  <c:v>638</c:v>
                </c:pt>
                <c:pt idx="3">
                  <c:v>391</c:v>
                </c:pt>
                <c:pt idx="4">
                  <c:v>388</c:v>
                </c:pt>
                <c:pt idx="5">
                  <c:v>307</c:v>
                </c:pt>
                <c:pt idx="6">
                  <c:v>184</c:v>
                </c:pt>
                <c:pt idx="7">
                  <c:v>498</c:v>
                </c:pt>
                <c:pt idx="8">
                  <c:v>765</c:v>
                </c:pt>
                <c:pt idx="9">
                  <c:v>806</c:v>
                </c:pt>
                <c:pt idx="10">
                  <c:v>1262</c:v>
                </c:pt>
              </c:numCache>
            </c:numRef>
          </c:val>
          <c:smooth val="0"/>
          <c:extLst>
            <c:ext xmlns:c16="http://schemas.microsoft.com/office/drawing/2014/chart" uri="{C3380CC4-5D6E-409C-BE32-E72D297353CC}">
              <c16:uniqueId val="{00000003-AFFB-475D-A011-E0AB7C30DAB6}"/>
            </c:ext>
          </c:extLst>
        </c:ser>
        <c:dLbls>
          <c:dLblPos val="ctr"/>
          <c:showLegendKey val="0"/>
          <c:showVal val="1"/>
          <c:showCatName val="0"/>
          <c:showSerName val="0"/>
          <c:showPercent val="0"/>
          <c:showBubbleSize val="0"/>
        </c:dLbls>
        <c:marker val="1"/>
        <c:smooth val="0"/>
        <c:axId val="1509208000"/>
        <c:axId val="1509203424"/>
      </c:lineChart>
      <c:catAx>
        <c:axId val="150920800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509203424"/>
        <c:crosses val="autoZero"/>
        <c:auto val="1"/>
        <c:lblAlgn val="ctr"/>
        <c:lblOffset val="100"/>
        <c:noMultiLvlLbl val="0"/>
      </c:catAx>
      <c:valAx>
        <c:axId val="1509203424"/>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509208000"/>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B76F-4930-915D-CDA231A25A85}"/>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B76F-4930-915D-CDA231A25A85}"/>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B76F-4930-915D-CDA231A25A85}"/>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B76F-4930-915D-CDA231A25A85}"/>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B76F-4930-915D-CDA231A25A85}"/>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0"/>
            <c:showCatName val="0"/>
            <c:showSerName val="0"/>
            <c:showPercent val="1"/>
            <c:showBubbleSize val="0"/>
            <c:separator>; </c:separator>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Sheet2!$A$2:$A$6</c:f>
              <c:strCache>
                <c:ptCount val="5"/>
                <c:pt idx="0">
                  <c:v>Single </c:v>
                </c:pt>
                <c:pt idx="1">
                  <c:v>Married partner</c:v>
                </c:pt>
                <c:pt idx="2">
                  <c:v>Unmarried partner</c:v>
                </c:pt>
                <c:pt idx="3">
                  <c:v>Divorced </c:v>
                </c:pt>
                <c:pt idx="4">
                  <c:v>Widowed</c:v>
                </c:pt>
              </c:strCache>
            </c:strRef>
          </c:cat>
          <c:val>
            <c:numRef>
              <c:f>Sheet2!$B$2:$B$6</c:f>
              <c:numCache>
                <c:formatCode>General</c:formatCode>
                <c:ptCount val="5"/>
                <c:pt idx="0">
                  <c:v>2296</c:v>
                </c:pt>
                <c:pt idx="1">
                  <c:v>2224</c:v>
                </c:pt>
                <c:pt idx="2">
                  <c:v>968</c:v>
                </c:pt>
                <c:pt idx="3">
                  <c:v>232</c:v>
                </c:pt>
                <c:pt idx="4">
                  <c:v>48</c:v>
                </c:pt>
              </c:numCache>
            </c:numRef>
          </c:val>
          <c:extLst>
            <c:ext xmlns:c16="http://schemas.microsoft.com/office/drawing/2014/chart" uri="{C3380CC4-5D6E-409C-BE32-E72D297353CC}">
              <c16:uniqueId val="{0000000A-B76F-4930-915D-CDA231A25A85}"/>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9/26/2021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a:t>
            </a:fld>
            <a:endParaRPr lang="en-US"/>
          </a:p>
        </p:txBody>
      </p:sp>
    </p:spTree>
    <p:extLst>
      <p:ext uri="{BB962C8B-B14F-4D97-AF65-F5344CB8AC3E}">
        <p14:creationId xmlns:p14="http://schemas.microsoft.com/office/powerpoint/2010/main" val="3095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8</a:t>
            </a:fld>
            <a:endParaRPr lang="en-US"/>
          </a:p>
        </p:txBody>
      </p:sp>
    </p:spTree>
    <p:extLst>
      <p:ext uri="{BB962C8B-B14F-4D97-AF65-F5344CB8AC3E}">
        <p14:creationId xmlns:p14="http://schemas.microsoft.com/office/powerpoint/2010/main" val="1972475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9</a:t>
            </a:fld>
            <a:endParaRPr lang="en-US"/>
          </a:p>
        </p:txBody>
      </p:sp>
    </p:spTree>
    <p:extLst>
      <p:ext uri="{BB962C8B-B14F-4D97-AF65-F5344CB8AC3E}">
        <p14:creationId xmlns:p14="http://schemas.microsoft.com/office/powerpoint/2010/main" val="1907542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11</a:t>
            </a:fld>
            <a:endParaRPr lang="en-US"/>
          </a:p>
        </p:txBody>
      </p:sp>
    </p:spTree>
    <p:extLst>
      <p:ext uri="{BB962C8B-B14F-4D97-AF65-F5344CB8AC3E}">
        <p14:creationId xmlns:p14="http://schemas.microsoft.com/office/powerpoint/2010/main" val="3578062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F533E96-F078-4B3D-A8F4-F1AF21EBC357}" type="slidenum">
              <a:rPr lang="en-US" smtClean="0"/>
              <a:t>13</a:t>
            </a:fld>
            <a:endParaRPr lang="en-US"/>
          </a:p>
        </p:txBody>
      </p:sp>
    </p:spTree>
    <p:extLst>
      <p:ext uri="{BB962C8B-B14F-4D97-AF65-F5344CB8AC3E}">
        <p14:creationId xmlns:p14="http://schemas.microsoft.com/office/powerpoint/2010/main" val="401485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14</a:t>
            </a:fld>
            <a:endParaRPr lang="en-US"/>
          </a:p>
        </p:txBody>
      </p:sp>
    </p:spTree>
    <p:extLst>
      <p:ext uri="{BB962C8B-B14F-4D97-AF65-F5344CB8AC3E}">
        <p14:creationId xmlns:p14="http://schemas.microsoft.com/office/powerpoint/2010/main" val="5065252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6589" y="1808225"/>
            <a:ext cx="4733855" cy="1527050"/>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503066" y="3793390"/>
            <a:ext cx="5497378" cy="763525"/>
          </a:xfrm>
        </p:spPr>
        <p:txBody>
          <a:bodyPr>
            <a:normAutofit/>
          </a:bodyPr>
          <a:lstStyle>
            <a:lvl1pPr marL="0" indent="0" algn="r">
              <a:buNone/>
              <a:defRPr sz="2800" b="0" i="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9/26/2021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4375" y="281175"/>
            <a:ext cx="8246070" cy="763525"/>
          </a:xfrm>
        </p:spPr>
        <p:txBody>
          <a:bodyPr>
            <a:normAutofit/>
          </a:bodyPr>
          <a:lstStyle>
            <a:lvl1pPr algn="r">
              <a:defRPr sz="3600" baseline="0">
                <a:solidFill>
                  <a:schemeClr val="accent5"/>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502815"/>
            <a:ext cx="8246070" cy="3359510"/>
          </a:xfrm>
        </p:spPr>
        <p:txBody>
          <a:bodyPr/>
          <a:lstStyle>
            <a:lvl1pPr algn="l">
              <a:defRPr sz="2800">
                <a:solidFill>
                  <a:schemeClr val="accent1">
                    <a:lumMod val="50000"/>
                  </a:schemeClr>
                </a:solidFill>
              </a:defRPr>
            </a:lvl1pPr>
            <a:lvl2pPr algn="l">
              <a:defRPr>
                <a:solidFill>
                  <a:schemeClr val="accent1">
                    <a:lumMod val="50000"/>
                  </a:schemeClr>
                </a:solidFill>
              </a:defRPr>
            </a:lvl2pPr>
            <a:lvl3pPr algn="l">
              <a:defRPr>
                <a:solidFill>
                  <a:schemeClr val="accent1">
                    <a:lumMod val="50000"/>
                  </a:schemeClr>
                </a:solidFill>
              </a:defRPr>
            </a:lvl3pPr>
            <a:lvl4pPr algn="l">
              <a:defRPr>
                <a:solidFill>
                  <a:schemeClr val="accent1">
                    <a:lumMod val="50000"/>
                  </a:schemeClr>
                </a:solidFill>
              </a:defRPr>
            </a:lvl4pPr>
            <a:lvl5pPr algn="l">
              <a:defRPr>
                <a:solidFill>
                  <a:schemeClr val="accent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6260" y="281175"/>
            <a:ext cx="6566315" cy="725349"/>
          </a:xfrm>
          <a:noFill/>
        </p:spPr>
        <p:txBody>
          <a:bodyPr>
            <a:normAutofit/>
          </a:bodyPr>
          <a:lstStyle>
            <a:lvl1pPr algn="l">
              <a:defRPr sz="3600">
                <a:solidFill>
                  <a:schemeClr val="accent5"/>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96260" y="1197405"/>
            <a:ext cx="6566315" cy="3511061"/>
          </a:xfrm>
        </p:spPr>
        <p:txBody>
          <a:bodyPr/>
          <a:lstStyle>
            <a:lvl1pPr algn="l">
              <a:defRPr sz="2800">
                <a:solidFill>
                  <a:schemeClr val="accent5">
                    <a:lumMod val="40000"/>
                    <a:lumOff val="60000"/>
                  </a:schemeClr>
                </a:solidFill>
              </a:defRPr>
            </a:lvl1pPr>
            <a:lvl2pPr algn="l">
              <a:defRPr>
                <a:solidFill>
                  <a:schemeClr val="accent5">
                    <a:lumMod val="40000"/>
                    <a:lumOff val="60000"/>
                  </a:schemeClr>
                </a:solidFill>
              </a:defRPr>
            </a:lvl2pPr>
            <a:lvl3pPr algn="l">
              <a:defRPr>
                <a:solidFill>
                  <a:schemeClr val="accent5">
                    <a:lumMod val="40000"/>
                    <a:lumOff val="60000"/>
                  </a:schemeClr>
                </a:solidFill>
              </a:defRPr>
            </a:lvl3pPr>
            <a:lvl4pPr algn="l">
              <a:defRPr>
                <a:solidFill>
                  <a:schemeClr val="accent5">
                    <a:lumMod val="40000"/>
                    <a:lumOff val="60000"/>
                  </a:schemeClr>
                </a:solidFill>
              </a:defRPr>
            </a:lvl4pPr>
            <a:lvl5pPr algn="l">
              <a:defRPr>
                <a:solidFill>
                  <a:schemeClr val="accent5">
                    <a:lumMod val="40000"/>
                    <a:lumOff val="6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9/26/2021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4375" y="281175"/>
            <a:ext cx="8246070" cy="763525"/>
          </a:xfrm>
        </p:spPr>
        <p:txBody>
          <a:bodyPr>
            <a:normAutofit/>
          </a:bodyPr>
          <a:lstStyle>
            <a:lvl1pPr algn="r">
              <a:defRPr sz="3600" baseline="0">
                <a:solidFill>
                  <a:schemeClr val="accent5"/>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20"/>
            <a:ext cx="4040188" cy="479822"/>
          </a:xfrm>
        </p:spPr>
        <p:txBody>
          <a:bodyPr anchor="b"/>
          <a:lstStyle>
            <a:lvl1pPr marL="0" indent="0" algn="ctr">
              <a:buNone/>
              <a:defRPr sz="2400" b="1">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7"/>
            <a:ext cx="4040188" cy="2276294"/>
          </a:xfrm>
        </p:spPr>
        <p:txBody>
          <a:bodyPr/>
          <a:lstStyle>
            <a:lvl1pPr algn="ctr">
              <a:defRPr sz="2400">
                <a:solidFill>
                  <a:schemeClr val="tx2">
                    <a:lumMod val="75000"/>
                  </a:schemeClr>
                </a:solidFill>
              </a:defRPr>
            </a:lvl1pPr>
            <a:lvl2pPr algn="ctr">
              <a:defRPr sz="2000">
                <a:solidFill>
                  <a:schemeClr val="tx2">
                    <a:lumMod val="75000"/>
                  </a:schemeClr>
                </a:solidFill>
              </a:defRPr>
            </a:lvl2pPr>
            <a:lvl3pPr algn="ctr">
              <a:defRPr sz="1800">
                <a:solidFill>
                  <a:schemeClr val="tx2">
                    <a:lumMod val="75000"/>
                  </a:schemeClr>
                </a:solidFill>
              </a:defRPr>
            </a:lvl3pPr>
            <a:lvl4pPr algn="ctr">
              <a:defRPr sz="1600">
                <a:solidFill>
                  <a:schemeClr val="tx2">
                    <a:lumMod val="75000"/>
                  </a:schemeClr>
                </a:solidFill>
              </a:defRPr>
            </a:lvl4pPr>
            <a:lvl5pPr algn="ctr">
              <a:defRPr sz="1600">
                <a:solidFill>
                  <a:schemeClr val="tx2">
                    <a:lumMod val="7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7"/>
            <a:ext cx="4041775" cy="2276294"/>
          </a:xfrm>
        </p:spPr>
        <p:txBody>
          <a:bodyPr/>
          <a:lstStyle>
            <a:lvl1pPr algn="ctr">
              <a:defRPr sz="2400">
                <a:solidFill>
                  <a:schemeClr val="tx2">
                    <a:lumMod val="75000"/>
                  </a:schemeClr>
                </a:solidFill>
              </a:defRPr>
            </a:lvl1pPr>
            <a:lvl2pPr algn="ctr">
              <a:defRPr sz="2000">
                <a:solidFill>
                  <a:schemeClr val="tx2">
                    <a:lumMod val="75000"/>
                  </a:schemeClr>
                </a:solidFill>
              </a:defRPr>
            </a:lvl2pPr>
            <a:lvl3pPr algn="ctr">
              <a:defRPr sz="1800">
                <a:solidFill>
                  <a:schemeClr val="tx2">
                    <a:lumMod val="75000"/>
                  </a:schemeClr>
                </a:solidFill>
              </a:defRPr>
            </a:lvl3pPr>
            <a:lvl4pPr algn="ctr">
              <a:defRPr sz="1600">
                <a:solidFill>
                  <a:schemeClr val="tx2">
                    <a:lumMod val="75000"/>
                  </a:schemeClr>
                </a:solidFill>
              </a:defRPr>
            </a:lvl4pPr>
            <a:lvl5pPr algn="ctr">
              <a:defRPr sz="1600">
                <a:solidFill>
                  <a:schemeClr val="tx2">
                    <a:lumMod val="7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p:cNvSpPr>
            <a:spLocks noGrp="1"/>
          </p:cNvSpPr>
          <p:nvPr>
            <p:ph type="dt" sz="half" idx="10"/>
          </p:nvPr>
        </p:nvSpPr>
        <p:spPr/>
        <p:txBody>
          <a:bodyPr/>
          <a:lstStyle/>
          <a:p>
            <a:fld id="{53074F12-AA26-4AC8-9962-C36BB8F32554}" type="datetimeFigureOut">
              <a:rPr lang="en-US" smtClean="0"/>
              <a:pPr/>
              <a:t>9/26/2021</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9/26/2021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9/26/2021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9/26/2021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chart" Target="../charts/chart2.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chart" Target="../charts/chart4.xml"/><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080" y="1808225"/>
            <a:ext cx="7940660" cy="1832460"/>
          </a:xfrm>
        </p:spPr>
        <p:txBody>
          <a:bodyPr/>
          <a:lstStyle/>
          <a:p>
            <a:r>
              <a:rPr lang="en-US" dirty="0"/>
              <a:t>Hackathon</a:t>
            </a:r>
            <a:br>
              <a:rPr lang="en-US" dirty="0"/>
            </a:br>
            <a:r>
              <a:rPr lang="en-US" dirty="0"/>
              <a:t>Machine Learning</a:t>
            </a:r>
          </a:p>
        </p:txBody>
      </p:sp>
      <p:sp>
        <p:nvSpPr>
          <p:cNvPr id="3" name="Subtitle 2"/>
          <p:cNvSpPr>
            <a:spLocks noGrp="1"/>
          </p:cNvSpPr>
          <p:nvPr>
            <p:ph type="subTitle" idx="1"/>
          </p:nvPr>
        </p:nvSpPr>
        <p:spPr>
          <a:xfrm>
            <a:off x="907080" y="3793390"/>
            <a:ext cx="7940660" cy="763525"/>
          </a:xfrm>
        </p:spPr>
        <p:txBody>
          <a:bodyPr>
            <a:normAutofit fontScale="85000" lnSpcReduction="20000"/>
          </a:bodyPr>
          <a:lstStyle/>
          <a:p>
            <a:r>
              <a:rPr lang="en-US" b="1" i="1" dirty="0"/>
              <a:t>Submitted by Pro Squad</a:t>
            </a:r>
          </a:p>
          <a:p>
            <a:r>
              <a:rPr lang="en-US" b="1" i="1" dirty="0"/>
              <a:t>Apoorva, Deepak, Kunal &amp; Yogesh </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374" y="281175"/>
            <a:ext cx="8389625" cy="763525"/>
          </a:xfrm>
        </p:spPr>
        <p:txBody>
          <a:bodyPr>
            <a:normAutofit/>
          </a:bodyPr>
          <a:lstStyle/>
          <a:p>
            <a:r>
              <a:rPr lang="en-US" dirty="0"/>
              <a:t>DATA ANALYSIS CONTD.</a:t>
            </a:r>
          </a:p>
        </p:txBody>
      </p:sp>
      <p:sp>
        <p:nvSpPr>
          <p:cNvPr id="7" name="TextBox 6">
            <a:extLst>
              <a:ext uri="{FF2B5EF4-FFF2-40B4-BE49-F238E27FC236}">
                <a16:creationId xmlns:a16="http://schemas.microsoft.com/office/drawing/2014/main" id="{CCE6998F-48F4-41FF-86FA-F5E7152148E6}"/>
              </a:ext>
            </a:extLst>
          </p:cNvPr>
          <p:cNvSpPr txBox="1"/>
          <p:nvPr/>
        </p:nvSpPr>
        <p:spPr>
          <a:xfrm>
            <a:off x="0" y="1197405"/>
            <a:ext cx="9143999" cy="3946095"/>
          </a:xfrm>
          <a:prstGeom prst="rect">
            <a:avLst/>
          </a:prstGeom>
          <a:solidFill>
            <a:srgbClr val="57BEC9"/>
          </a:solidFill>
        </p:spPr>
        <p:txBody>
          <a:bodyPr wrap="square" rtlCol="0">
            <a:spAutoFit/>
          </a:bodyPr>
          <a:lstStyle/>
          <a:p>
            <a:endParaRPr lang="en-US" dirty="0"/>
          </a:p>
        </p:txBody>
      </p:sp>
      <p:pic>
        <p:nvPicPr>
          <p:cNvPr id="10" name="Picture 9">
            <a:extLst>
              <a:ext uri="{FF2B5EF4-FFF2-40B4-BE49-F238E27FC236}">
                <a16:creationId xmlns:a16="http://schemas.microsoft.com/office/drawing/2014/main" id="{CD451ECF-3A24-4DD8-B6FD-FC058C3852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4950" y="847734"/>
            <a:ext cx="7187645" cy="4312587"/>
          </a:xfrm>
          <a:prstGeom prst="rect">
            <a:avLst/>
          </a:prstGeom>
        </p:spPr>
      </p:pic>
      <p:sp>
        <p:nvSpPr>
          <p:cNvPr id="11" name="TextBox 10">
            <a:extLst>
              <a:ext uri="{FF2B5EF4-FFF2-40B4-BE49-F238E27FC236}">
                <a16:creationId xmlns:a16="http://schemas.microsoft.com/office/drawing/2014/main" id="{839A354A-0220-4905-8E8B-B3457D4B79B4}"/>
              </a:ext>
            </a:extLst>
          </p:cNvPr>
          <p:cNvSpPr txBox="1"/>
          <p:nvPr/>
        </p:nvSpPr>
        <p:spPr>
          <a:xfrm>
            <a:off x="296260" y="1350110"/>
            <a:ext cx="3054100" cy="369332"/>
          </a:xfrm>
          <a:prstGeom prst="rect">
            <a:avLst/>
          </a:prstGeom>
          <a:noFill/>
        </p:spPr>
        <p:txBody>
          <a:bodyPr wrap="square" rtlCol="0">
            <a:spAutoFit/>
          </a:bodyPr>
          <a:lstStyle/>
          <a:p>
            <a:r>
              <a:rPr lang="en-IN" b="1" dirty="0"/>
              <a:t>Multicollinearity Chart</a:t>
            </a:r>
          </a:p>
        </p:txBody>
      </p:sp>
      <p:sp>
        <p:nvSpPr>
          <p:cNvPr id="12" name="TextBox 11">
            <a:extLst>
              <a:ext uri="{FF2B5EF4-FFF2-40B4-BE49-F238E27FC236}">
                <a16:creationId xmlns:a16="http://schemas.microsoft.com/office/drawing/2014/main" id="{762D5C71-ACB4-4AC0-941C-8BF941F38273}"/>
              </a:ext>
            </a:extLst>
          </p:cNvPr>
          <p:cNvSpPr txBox="1"/>
          <p:nvPr/>
        </p:nvSpPr>
        <p:spPr>
          <a:xfrm>
            <a:off x="143555" y="1719442"/>
            <a:ext cx="3359510" cy="3293209"/>
          </a:xfrm>
          <a:prstGeom prst="rect">
            <a:avLst/>
          </a:prstGeom>
          <a:noFill/>
        </p:spPr>
        <p:txBody>
          <a:bodyPr wrap="square" rtlCol="0">
            <a:spAutoFit/>
          </a:bodyPr>
          <a:lstStyle/>
          <a:p>
            <a:r>
              <a:rPr lang="en-IN" sz="1600" b="1" dirty="0"/>
              <a:t>Colour Legend</a:t>
            </a:r>
          </a:p>
          <a:p>
            <a:pPr marL="285750" indent="-285750">
              <a:buFont typeface="Arial" panose="020B0604020202020204" pitchFamily="34" charset="0"/>
              <a:buChar char="•"/>
            </a:pPr>
            <a:r>
              <a:rPr lang="en-IN" sz="1600" dirty="0"/>
              <a:t>Yellow shade – Correlation is 0</a:t>
            </a:r>
          </a:p>
          <a:p>
            <a:pPr marL="285750" indent="-285750">
              <a:buFont typeface="Arial" panose="020B0604020202020204" pitchFamily="34" charset="0"/>
              <a:buChar char="•"/>
            </a:pPr>
            <a:r>
              <a:rPr lang="en-IN" sz="1600" dirty="0"/>
              <a:t>Red and Dark Green is -1 and +1</a:t>
            </a:r>
          </a:p>
          <a:p>
            <a:endParaRPr lang="en-IN" sz="1600" dirty="0"/>
          </a:p>
          <a:p>
            <a:r>
              <a:rPr lang="en-IN" sz="1600" b="1" dirty="0"/>
              <a:t>Business Understanding</a:t>
            </a:r>
          </a:p>
          <a:p>
            <a:pPr marL="285750" indent="-285750">
              <a:buFont typeface="Arial" panose="020B0604020202020204" pitchFamily="34" charset="0"/>
              <a:buChar char="•"/>
            </a:pPr>
            <a:r>
              <a:rPr lang="en-IN" sz="1600" dirty="0"/>
              <a:t>Customer ID, Temperature, Time, Weather, Direction, Passenger and Driving Distance impact is very low</a:t>
            </a:r>
          </a:p>
          <a:p>
            <a:pPr marL="285750" indent="-285750">
              <a:buFont typeface="Arial" panose="020B0604020202020204" pitchFamily="34" charset="0"/>
              <a:buChar char="•"/>
            </a:pPr>
            <a:r>
              <a:rPr lang="en-IN" sz="1600" dirty="0"/>
              <a:t>Age, Has Children, Marital status, Gender, Occupation the impact is intermediate.</a:t>
            </a:r>
          </a:p>
          <a:p>
            <a:pPr marL="285750" indent="-285750">
              <a:buFont typeface="Arial" panose="020B0604020202020204" pitchFamily="34" charset="0"/>
              <a:buChar char="•"/>
            </a:pPr>
            <a:r>
              <a:rPr lang="en-IN" sz="1600" dirty="0"/>
              <a:t>Restaurant type visit rating has the highest impact</a:t>
            </a:r>
          </a:p>
        </p:txBody>
      </p:sp>
    </p:spTree>
    <p:extLst>
      <p:ext uri="{BB962C8B-B14F-4D97-AF65-F5344CB8AC3E}">
        <p14:creationId xmlns:p14="http://schemas.microsoft.com/office/powerpoint/2010/main" val="832995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374" y="281175"/>
            <a:ext cx="8389625" cy="763525"/>
          </a:xfrm>
        </p:spPr>
        <p:txBody>
          <a:bodyPr>
            <a:normAutofit/>
          </a:bodyPr>
          <a:lstStyle/>
          <a:p>
            <a:r>
              <a:rPr lang="en-US" dirty="0"/>
              <a:t>MACHINE LEARNING MODEL</a:t>
            </a:r>
          </a:p>
        </p:txBody>
      </p:sp>
      <p:sp>
        <p:nvSpPr>
          <p:cNvPr id="2" name="TextBox 1">
            <a:extLst>
              <a:ext uri="{FF2B5EF4-FFF2-40B4-BE49-F238E27FC236}">
                <a16:creationId xmlns:a16="http://schemas.microsoft.com/office/drawing/2014/main" id="{E9CA54DF-F1D3-4A38-A8C8-F4DBA8AFCC20}"/>
              </a:ext>
            </a:extLst>
          </p:cNvPr>
          <p:cNvSpPr txBox="1"/>
          <p:nvPr/>
        </p:nvSpPr>
        <p:spPr>
          <a:xfrm>
            <a:off x="0" y="1197405"/>
            <a:ext cx="9143999" cy="3946095"/>
          </a:xfrm>
          <a:prstGeom prst="rect">
            <a:avLst/>
          </a:prstGeom>
          <a:solidFill>
            <a:srgbClr val="57BEC9"/>
          </a:solidFill>
        </p:spPr>
        <p:txBody>
          <a:bodyPr wrap="square" rtlCol="0">
            <a:spAutoFit/>
          </a:bodyPr>
          <a:lstStyle/>
          <a:p>
            <a:endParaRPr lang="en-US" dirty="0"/>
          </a:p>
        </p:txBody>
      </p:sp>
      <p:sp>
        <p:nvSpPr>
          <p:cNvPr id="28" name="TextBox 27">
            <a:extLst>
              <a:ext uri="{FF2B5EF4-FFF2-40B4-BE49-F238E27FC236}">
                <a16:creationId xmlns:a16="http://schemas.microsoft.com/office/drawing/2014/main" id="{80DDAF75-55BE-432E-BDEA-6DD003BE81AB}"/>
              </a:ext>
            </a:extLst>
          </p:cNvPr>
          <p:cNvSpPr txBox="1"/>
          <p:nvPr/>
        </p:nvSpPr>
        <p:spPr>
          <a:xfrm>
            <a:off x="60316" y="1543713"/>
            <a:ext cx="3442749" cy="369332"/>
          </a:xfrm>
          <a:prstGeom prst="rect">
            <a:avLst/>
          </a:prstGeom>
          <a:solidFill>
            <a:srgbClr val="57BEC9"/>
          </a:solidFill>
        </p:spPr>
        <p:txBody>
          <a:bodyPr wrap="square" rtlCol="0">
            <a:spAutoFit/>
          </a:bodyPr>
          <a:lstStyle/>
          <a:p>
            <a:r>
              <a:rPr lang="en-IN" b="1" dirty="0"/>
              <a:t>ML Model 1: Logistic Regression</a:t>
            </a:r>
          </a:p>
        </p:txBody>
      </p:sp>
      <p:sp>
        <p:nvSpPr>
          <p:cNvPr id="29" name="Rectangle 28">
            <a:extLst>
              <a:ext uri="{FF2B5EF4-FFF2-40B4-BE49-F238E27FC236}">
                <a16:creationId xmlns:a16="http://schemas.microsoft.com/office/drawing/2014/main" id="{0AEA6C90-28F5-4C8A-B2A0-F87ADF5DE179}"/>
              </a:ext>
            </a:extLst>
          </p:cNvPr>
          <p:cNvSpPr/>
          <p:nvPr/>
        </p:nvSpPr>
        <p:spPr>
          <a:xfrm>
            <a:off x="2739540" y="1901549"/>
            <a:ext cx="1527050" cy="76352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Logistic Regression</a:t>
            </a:r>
          </a:p>
        </p:txBody>
      </p:sp>
      <p:sp>
        <p:nvSpPr>
          <p:cNvPr id="30" name="Rectangle 29">
            <a:extLst>
              <a:ext uri="{FF2B5EF4-FFF2-40B4-BE49-F238E27FC236}">
                <a16:creationId xmlns:a16="http://schemas.microsoft.com/office/drawing/2014/main" id="{5C4F21E7-6CCC-4F75-97C3-2B60F3A93D70}"/>
              </a:ext>
            </a:extLst>
          </p:cNvPr>
          <p:cNvSpPr/>
          <p:nvPr/>
        </p:nvSpPr>
        <p:spPr>
          <a:xfrm>
            <a:off x="4724705" y="1901548"/>
            <a:ext cx="1527050" cy="76352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Cross Validation</a:t>
            </a:r>
          </a:p>
        </p:txBody>
      </p:sp>
      <p:sp>
        <p:nvSpPr>
          <p:cNvPr id="54" name="Plus 10">
            <a:extLst>
              <a:ext uri="{FF2B5EF4-FFF2-40B4-BE49-F238E27FC236}">
                <a16:creationId xmlns:a16="http://schemas.microsoft.com/office/drawing/2014/main" id="{AA6240E5-7794-4BA3-AC06-93D612804CBC}"/>
              </a:ext>
            </a:extLst>
          </p:cNvPr>
          <p:cNvSpPr/>
          <p:nvPr/>
        </p:nvSpPr>
        <p:spPr>
          <a:xfrm>
            <a:off x="4342942" y="2130605"/>
            <a:ext cx="305410" cy="305410"/>
          </a:xfrm>
          <a:prstGeom prst="mathPlus">
            <a:avLst/>
          </a:prstGeom>
          <a:solidFill>
            <a:srgbClr val="5EEC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Equal 11">
            <a:extLst>
              <a:ext uri="{FF2B5EF4-FFF2-40B4-BE49-F238E27FC236}">
                <a16:creationId xmlns:a16="http://schemas.microsoft.com/office/drawing/2014/main" id="{95E25BD4-61B8-4341-8898-59A26E9D6A56}"/>
              </a:ext>
            </a:extLst>
          </p:cNvPr>
          <p:cNvSpPr/>
          <p:nvPr/>
        </p:nvSpPr>
        <p:spPr>
          <a:xfrm>
            <a:off x="6404460" y="2016075"/>
            <a:ext cx="610820" cy="534469"/>
          </a:xfrm>
          <a:prstGeom prst="mathEqual">
            <a:avLst/>
          </a:prstGeom>
          <a:solidFill>
            <a:srgbClr val="5EEC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6" name="TextBox 55">
            <a:extLst>
              <a:ext uri="{FF2B5EF4-FFF2-40B4-BE49-F238E27FC236}">
                <a16:creationId xmlns:a16="http://schemas.microsoft.com/office/drawing/2014/main" id="{7584DA0F-DE41-4368-99DB-701DDFA8BFBA}"/>
              </a:ext>
            </a:extLst>
          </p:cNvPr>
          <p:cNvSpPr txBox="1"/>
          <p:nvPr/>
        </p:nvSpPr>
        <p:spPr>
          <a:xfrm>
            <a:off x="7167985" y="1940806"/>
            <a:ext cx="1068935" cy="646331"/>
          </a:xfrm>
          <a:prstGeom prst="rect">
            <a:avLst/>
          </a:prstGeom>
          <a:solidFill>
            <a:srgbClr val="FFC000"/>
          </a:solidFill>
        </p:spPr>
        <p:txBody>
          <a:bodyPr wrap="square" rtlCol="0">
            <a:spAutoFit/>
          </a:bodyPr>
          <a:lstStyle/>
          <a:p>
            <a:r>
              <a:rPr lang="en-IN" dirty="0"/>
              <a:t>Accuracy</a:t>
            </a:r>
          </a:p>
          <a:p>
            <a:r>
              <a:rPr lang="en-IN" dirty="0"/>
              <a:t>68.97%</a:t>
            </a:r>
          </a:p>
        </p:txBody>
      </p:sp>
      <p:sp>
        <p:nvSpPr>
          <p:cNvPr id="57" name="TextBox 56">
            <a:extLst>
              <a:ext uri="{FF2B5EF4-FFF2-40B4-BE49-F238E27FC236}">
                <a16:creationId xmlns:a16="http://schemas.microsoft.com/office/drawing/2014/main" id="{46DF0F0C-DC04-43E4-8FC8-5E8C69D8C9C7}"/>
              </a:ext>
            </a:extLst>
          </p:cNvPr>
          <p:cNvSpPr txBox="1"/>
          <p:nvPr/>
        </p:nvSpPr>
        <p:spPr>
          <a:xfrm>
            <a:off x="60315" y="2668665"/>
            <a:ext cx="3442750" cy="369332"/>
          </a:xfrm>
          <a:prstGeom prst="rect">
            <a:avLst/>
          </a:prstGeom>
          <a:solidFill>
            <a:srgbClr val="57BEC9"/>
          </a:solidFill>
        </p:spPr>
        <p:txBody>
          <a:bodyPr wrap="square" rtlCol="0">
            <a:spAutoFit/>
          </a:bodyPr>
          <a:lstStyle/>
          <a:p>
            <a:r>
              <a:rPr lang="en-IN" b="1" dirty="0"/>
              <a:t>ML Model 2: Decision Tree</a:t>
            </a:r>
          </a:p>
        </p:txBody>
      </p:sp>
      <p:sp>
        <p:nvSpPr>
          <p:cNvPr id="58" name="Rectangle 57">
            <a:extLst>
              <a:ext uri="{FF2B5EF4-FFF2-40B4-BE49-F238E27FC236}">
                <a16:creationId xmlns:a16="http://schemas.microsoft.com/office/drawing/2014/main" id="{A965E350-31B6-41A6-85C6-CD67F119C5D6}"/>
              </a:ext>
            </a:extLst>
          </p:cNvPr>
          <p:cNvSpPr/>
          <p:nvPr/>
        </p:nvSpPr>
        <p:spPr>
          <a:xfrm>
            <a:off x="2739540" y="3052132"/>
            <a:ext cx="1527050" cy="76352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Hyper Tuning</a:t>
            </a:r>
          </a:p>
        </p:txBody>
      </p:sp>
      <p:sp>
        <p:nvSpPr>
          <p:cNvPr id="59" name="Rectangle 58">
            <a:extLst>
              <a:ext uri="{FF2B5EF4-FFF2-40B4-BE49-F238E27FC236}">
                <a16:creationId xmlns:a16="http://schemas.microsoft.com/office/drawing/2014/main" id="{6EA961DE-CDAF-461A-9DA3-A78C4ECF4432}"/>
              </a:ext>
            </a:extLst>
          </p:cNvPr>
          <p:cNvSpPr/>
          <p:nvPr/>
        </p:nvSpPr>
        <p:spPr>
          <a:xfrm>
            <a:off x="4724705" y="3052131"/>
            <a:ext cx="1527050" cy="76352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Cross Validation</a:t>
            </a:r>
          </a:p>
        </p:txBody>
      </p:sp>
      <p:sp>
        <p:nvSpPr>
          <p:cNvPr id="60" name="Plus 16">
            <a:extLst>
              <a:ext uri="{FF2B5EF4-FFF2-40B4-BE49-F238E27FC236}">
                <a16:creationId xmlns:a16="http://schemas.microsoft.com/office/drawing/2014/main" id="{1D2A7064-D984-4E64-B84D-F663A317D43B}"/>
              </a:ext>
            </a:extLst>
          </p:cNvPr>
          <p:cNvSpPr/>
          <p:nvPr/>
        </p:nvSpPr>
        <p:spPr>
          <a:xfrm>
            <a:off x="4342942" y="3281188"/>
            <a:ext cx="305410" cy="305410"/>
          </a:xfrm>
          <a:prstGeom prst="mathPlus">
            <a:avLst/>
          </a:prstGeom>
          <a:solidFill>
            <a:srgbClr val="5EEC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Equal 17">
            <a:extLst>
              <a:ext uri="{FF2B5EF4-FFF2-40B4-BE49-F238E27FC236}">
                <a16:creationId xmlns:a16="http://schemas.microsoft.com/office/drawing/2014/main" id="{E5CBB918-BF1E-4AFE-914A-7ABD841C6329}"/>
              </a:ext>
            </a:extLst>
          </p:cNvPr>
          <p:cNvSpPr/>
          <p:nvPr/>
        </p:nvSpPr>
        <p:spPr>
          <a:xfrm>
            <a:off x="6404460" y="3166658"/>
            <a:ext cx="610820" cy="534469"/>
          </a:xfrm>
          <a:prstGeom prst="mathEqual">
            <a:avLst/>
          </a:prstGeom>
          <a:solidFill>
            <a:srgbClr val="5EEC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2" name="TextBox 61">
            <a:extLst>
              <a:ext uri="{FF2B5EF4-FFF2-40B4-BE49-F238E27FC236}">
                <a16:creationId xmlns:a16="http://schemas.microsoft.com/office/drawing/2014/main" id="{8B6928D5-5DAF-410A-9B13-A8DBE47F492A}"/>
              </a:ext>
            </a:extLst>
          </p:cNvPr>
          <p:cNvSpPr txBox="1"/>
          <p:nvPr/>
        </p:nvSpPr>
        <p:spPr>
          <a:xfrm>
            <a:off x="7167985" y="3091389"/>
            <a:ext cx="1068935" cy="646331"/>
          </a:xfrm>
          <a:prstGeom prst="rect">
            <a:avLst/>
          </a:prstGeom>
          <a:solidFill>
            <a:srgbClr val="FFC000"/>
          </a:solidFill>
        </p:spPr>
        <p:txBody>
          <a:bodyPr wrap="square" rtlCol="0">
            <a:spAutoFit/>
          </a:bodyPr>
          <a:lstStyle/>
          <a:p>
            <a:r>
              <a:rPr lang="en-IN" dirty="0"/>
              <a:t>Accuracy</a:t>
            </a:r>
          </a:p>
          <a:p>
            <a:r>
              <a:rPr lang="en-IN" dirty="0"/>
              <a:t>70.95%</a:t>
            </a:r>
          </a:p>
        </p:txBody>
      </p:sp>
      <p:sp>
        <p:nvSpPr>
          <p:cNvPr id="63" name="Rectangle 62">
            <a:extLst>
              <a:ext uri="{FF2B5EF4-FFF2-40B4-BE49-F238E27FC236}">
                <a16:creationId xmlns:a16="http://schemas.microsoft.com/office/drawing/2014/main" id="{22459402-3D80-45D3-A15D-237A34485FEE}"/>
              </a:ext>
            </a:extLst>
          </p:cNvPr>
          <p:cNvSpPr/>
          <p:nvPr/>
        </p:nvSpPr>
        <p:spPr>
          <a:xfrm>
            <a:off x="770141" y="3029865"/>
            <a:ext cx="1527050" cy="76352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Decision Tree</a:t>
            </a:r>
            <a:endParaRPr lang="en-IN" dirty="0"/>
          </a:p>
        </p:txBody>
      </p:sp>
      <p:sp>
        <p:nvSpPr>
          <p:cNvPr id="64" name="Plus 20">
            <a:extLst>
              <a:ext uri="{FF2B5EF4-FFF2-40B4-BE49-F238E27FC236}">
                <a16:creationId xmlns:a16="http://schemas.microsoft.com/office/drawing/2014/main" id="{86F3CCDA-2A95-43C8-8770-6BD81DFB40D9}"/>
              </a:ext>
            </a:extLst>
          </p:cNvPr>
          <p:cNvSpPr/>
          <p:nvPr/>
        </p:nvSpPr>
        <p:spPr>
          <a:xfrm>
            <a:off x="2373543" y="3258921"/>
            <a:ext cx="305410" cy="305410"/>
          </a:xfrm>
          <a:prstGeom prst="mathPlus">
            <a:avLst/>
          </a:prstGeom>
          <a:solidFill>
            <a:srgbClr val="5EEC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Plus 23">
            <a:extLst>
              <a:ext uri="{FF2B5EF4-FFF2-40B4-BE49-F238E27FC236}">
                <a16:creationId xmlns:a16="http://schemas.microsoft.com/office/drawing/2014/main" id="{31C4EFEA-0262-4588-86A2-6BDA10C8B617}"/>
              </a:ext>
            </a:extLst>
          </p:cNvPr>
          <p:cNvSpPr/>
          <p:nvPr/>
        </p:nvSpPr>
        <p:spPr>
          <a:xfrm>
            <a:off x="4327176" y="4480561"/>
            <a:ext cx="305410" cy="305410"/>
          </a:xfrm>
          <a:prstGeom prst="mathPlus">
            <a:avLst/>
          </a:prstGeom>
          <a:solidFill>
            <a:srgbClr val="5EEC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Equal 24">
            <a:extLst>
              <a:ext uri="{FF2B5EF4-FFF2-40B4-BE49-F238E27FC236}">
                <a16:creationId xmlns:a16="http://schemas.microsoft.com/office/drawing/2014/main" id="{1FBE1D17-DFA9-4A09-A746-8DA5CD490EFA}"/>
              </a:ext>
            </a:extLst>
          </p:cNvPr>
          <p:cNvSpPr/>
          <p:nvPr/>
        </p:nvSpPr>
        <p:spPr>
          <a:xfrm>
            <a:off x="6388694" y="4366031"/>
            <a:ext cx="610820" cy="534469"/>
          </a:xfrm>
          <a:prstGeom prst="mathEqual">
            <a:avLst/>
          </a:prstGeom>
          <a:solidFill>
            <a:srgbClr val="5EEC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7" name="TextBox 66">
            <a:extLst>
              <a:ext uri="{FF2B5EF4-FFF2-40B4-BE49-F238E27FC236}">
                <a16:creationId xmlns:a16="http://schemas.microsoft.com/office/drawing/2014/main" id="{27473FBE-F792-4A15-BBEF-9FD6818DE5DF}"/>
              </a:ext>
            </a:extLst>
          </p:cNvPr>
          <p:cNvSpPr txBox="1"/>
          <p:nvPr/>
        </p:nvSpPr>
        <p:spPr>
          <a:xfrm>
            <a:off x="7152219" y="4290762"/>
            <a:ext cx="1068935" cy="646331"/>
          </a:xfrm>
          <a:prstGeom prst="rect">
            <a:avLst/>
          </a:prstGeom>
          <a:solidFill>
            <a:srgbClr val="FFC000"/>
          </a:solidFill>
        </p:spPr>
        <p:txBody>
          <a:bodyPr wrap="square" rtlCol="0">
            <a:spAutoFit/>
          </a:bodyPr>
          <a:lstStyle/>
          <a:p>
            <a:r>
              <a:rPr lang="en-IN" dirty="0"/>
              <a:t>Accuracy</a:t>
            </a:r>
          </a:p>
          <a:p>
            <a:r>
              <a:rPr lang="en-IN" dirty="0"/>
              <a:t>76.63%</a:t>
            </a:r>
          </a:p>
        </p:txBody>
      </p:sp>
      <p:sp>
        <p:nvSpPr>
          <p:cNvPr id="68" name="Plus 27">
            <a:extLst>
              <a:ext uri="{FF2B5EF4-FFF2-40B4-BE49-F238E27FC236}">
                <a16:creationId xmlns:a16="http://schemas.microsoft.com/office/drawing/2014/main" id="{CE374B72-B09A-48A7-BF01-FCBF99141E2A}"/>
              </a:ext>
            </a:extLst>
          </p:cNvPr>
          <p:cNvSpPr/>
          <p:nvPr/>
        </p:nvSpPr>
        <p:spPr>
          <a:xfrm>
            <a:off x="2357777" y="4458294"/>
            <a:ext cx="305410" cy="305410"/>
          </a:xfrm>
          <a:prstGeom prst="mathPlus">
            <a:avLst/>
          </a:prstGeom>
          <a:solidFill>
            <a:srgbClr val="5EEC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1F8A5373-3EDB-4DAE-81BF-2B338BEA1212}"/>
              </a:ext>
            </a:extLst>
          </p:cNvPr>
          <p:cNvSpPr txBox="1"/>
          <p:nvPr/>
        </p:nvSpPr>
        <p:spPr>
          <a:xfrm>
            <a:off x="73151" y="3848913"/>
            <a:ext cx="3442750" cy="369332"/>
          </a:xfrm>
          <a:prstGeom prst="rect">
            <a:avLst/>
          </a:prstGeom>
          <a:solidFill>
            <a:srgbClr val="57BEC9"/>
          </a:solidFill>
        </p:spPr>
        <p:txBody>
          <a:bodyPr wrap="square" rtlCol="0">
            <a:spAutoFit/>
          </a:bodyPr>
          <a:lstStyle/>
          <a:p>
            <a:r>
              <a:rPr lang="en-IN" b="1" dirty="0"/>
              <a:t>ML Model 3: Random Forest</a:t>
            </a:r>
          </a:p>
        </p:txBody>
      </p:sp>
      <p:sp>
        <p:nvSpPr>
          <p:cNvPr id="70" name="TextBox 69">
            <a:extLst>
              <a:ext uri="{FF2B5EF4-FFF2-40B4-BE49-F238E27FC236}">
                <a16:creationId xmlns:a16="http://schemas.microsoft.com/office/drawing/2014/main" id="{E98ECDB0-3E56-47A4-B2F6-CC8660B21751}"/>
              </a:ext>
            </a:extLst>
          </p:cNvPr>
          <p:cNvSpPr txBox="1"/>
          <p:nvPr/>
        </p:nvSpPr>
        <p:spPr>
          <a:xfrm>
            <a:off x="60315" y="1143582"/>
            <a:ext cx="7482545" cy="369332"/>
          </a:xfrm>
          <a:prstGeom prst="rect">
            <a:avLst/>
          </a:prstGeom>
          <a:noFill/>
        </p:spPr>
        <p:txBody>
          <a:bodyPr wrap="square" rtlCol="0">
            <a:spAutoFit/>
          </a:bodyPr>
          <a:lstStyle/>
          <a:p>
            <a:r>
              <a:rPr lang="en-IN" b="1" u="sng" dirty="0"/>
              <a:t>ML Models with their accuracy scores</a:t>
            </a:r>
          </a:p>
        </p:txBody>
      </p:sp>
      <p:sp>
        <p:nvSpPr>
          <p:cNvPr id="71" name="Rectangle 70">
            <a:extLst>
              <a:ext uri="{FF2B5EF4-FFF2-40B4-BE49-F238E27FC236}">
                <a16:creationId xmlns:a16="http://schemas.microsoft.com/office/drawing/2014/main" id="{0868948E-F9B7-4A00-92FD-DA795C0FB225}"/>
              </a:ext>
            </a:extLst>
          </p:cNvPr>
          <p:cNvSpPr/>
          <p:nvPr/>
        </p:nvSpPr>
        <p:spPr>
          <a:xfrm>
            <a:off x="754375" y="4229238"/>
            <a:ext cx="1527050" cy="76352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Random Forest</a:t>
            </a:r>
          </a:p>
        </p:txBody>
      </p:sp>
      <p:sp>
        <p:nvSpPr>
          <p:cNvPr id="93" name="Rectangle 92">
            <a:extLst>
              <a:ext uri="{FF2B5EF4-FFF2-40B4-BE49-F238E27FC236}">
                <a16:creationId xmlns:a16="http://schemas.microsoft.com/office/drawing/2014/main" id="{3E9223B3-AEF3-46E5-9CE8-71D52F8A710B}"/>
              </a:ext>
            </a:extLst>
          </p:cNvPr>
          <p:cNvSpPr/>
          <p:nvPr/>
        </p:nvSpPr>
        <p:spPr>
          <a:xfrm>
            <a:off x="2723774" y="4251505"/>
            <a:ext cx="1527050" cy="76352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Hyper Tuning</a:t>
            </a:r>
          </a:p>
        </p:txBody>
      </p:sp>
      <p:sp>
        <p:nvSpPr>
          <p:cNvPr id="94" name="Rectangle 93">
            <a:extLst>
              <a:ext uri="{FF2B5EF4-FFF2-40B4-BE49-F238E27FC236}">
                <a16:creationId xmlns:a16="http://schemas.microsoft.com/office/drawing/2014/main" id="{252DC489-37A8-48C9-B8AA-E80F80AD1A71}"/>
              </a:ext>
            </a:extLst>
          </p:cNvPr>
          <p:cNvSpPr/>
          <p:nvPr/>
        </p:nvSpPr>
        <p:spPr>
          <a:xfrm>
            <a:off x="4708939" y="4251504"/>
            <a:ext cx="1527050" cy="76352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Cross Validation</a:t>
            </a:r>
          </a:p>
        </p:txBody>
      </p:sp>
    </p:spTree>
    <p:extLst>
      <p:ext uri="{BB962C8B-B14F-4D97-AF65-F5344CB8AC3E}">
        <p14:creationId xmlns:p14="http://schemas.microsoft.com/office/powerpoint/2010/main" val="3854374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374" y="281175"/>
            <a:ext cx="8389625" cy="763525"/>
          </a:xfrm>
        </p:spPr>
        <p:txBody>
          <a:bodyPr>
            <a:normAutofit fontScale="90000"/>
          </a:bodyPr>
          <a:lstStyle/>
          <a:p>
            <a:r>
              <a:rPr lang="en-US" dirty="0"/>
              <a:t>MACHINE LEARNING</a:t>
            </a:r>
            <a:br>
              <a:rPr lang="en-US" dirty="0"/>
            </a:br>
            <a:r>
              <a:rPr lang="en-US" dirty="0"/>
              <a:t>(HYPERTUNING)</a:t>
            </a:r>
          </a:p>
        </p:txBody>
      </p:sp>
      <p:sp>
        <p:nvSpPr>
          <p:cNvPr id="6" name="TextBox 5">
            <a:extLst>
              <a:ext uri="{FF2B5EF4-FFF2-40B4-BE49-F238E27FC236}">
                <a16:creationId xmlns:a16="http://schemas.microsoft.com/office/drawing/2014/main" id="{5ABB24D0-DE72-4C94-9EFA-0626979FAD24}"/>
              </a:ext>
            </a:extLst>
          </p:cNvPr>
          <p:cNvSpPr txBox="1"/>
          <p:nvPr/>
        </p:nvSpPr>
        <p:spPr>
          <a:xfrm>
            <a:off x="0" y="1197405"/>
            <a:ext cx="9143999" cy="3946095"/>
          </a:xfrm>
          <a:prstGeom prst="rect">
            <a:avLst/>
          </a:prstGeom>
          <a:solidFill>
            <a:srgbClr val="57BEC9"/>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E9BD34FB-4980-4E0D-9B32-B2777208DC26}"/>
              </a:ext>
            </a:extLst>
          </p:cNvPr>
          <p:cNvPicPr>
            <a:picLocks noChangeAspect="1"/>
          </p:cNvPicPr>
          <p:nvPr/>
        </p:nvPicPr>
        <p:blipFill>
          <a:blip r:embed="rId2"/>
          <a:stretch>
            <a:fillRect/>
          </a:stretch>
        </p:blipFill>
        <p:spPr>
          <a:xfrm>
            <a:off x="5335526" y="1655520"/>
            <a:ext cx="3664920" cy="2748690"/>
          </a:xfrm>
          <a:prstGeom prst="rect">
            <a:avLst/>
          </a:prstGeom>
        </p:spPr>
      </p:pic>
      <p:sp>
        <p:nvSpPr>
          <p:cNvPr id="14" name="TextBox 13">
            <a:extLst>
              <a:ext uri="{FF2B5EF4-FFF2-40B4-BE49-F238E27FC236}">
                <a16:creationId xmlns:a16="http://schemas.microsoft.com/office/drawing/2014/main" id="{D564CE80-5F2D-4308-B2C5-81CFD7533B7E}"/>
              </a:ext>
            </a:extLst>
          </p:cNvPr>
          <p:cNvSpPr txBox="1"/>
          <p:nvPr/>
        </p:nvSpPr>
        <p:spPr>
          <a:xfrm>
            <a:off x="26768" y="1213983"/>
            <a:ext cx="5344674" cy="3631763"/>
          </a:xfrm>
          <a:prstGeom prst="rect">
            <a:avLst/>
          </a:prstGeom>
          <a:noFill/>
        </p:spPr>
        <p:txBody>
          <a:bodyPr wrap="square" rtlCol="0">
            <a:spAutoFit/>
          </a:bodyPr>
          <a:lstStyle/>
          <a:p>
            <a:r>
              <a:rPr lang="en-IN" b="1" dirty="0"/>
              <a:t>Random Forest – Hyper Tuning to get accuracy</a:t>
            </a:r>
          </a:p>
          <a:p>
            <a:endParaRPr lang="en-IN" dirty="0"/>
          </a:p>
          <a:p>
            <a:r>
              <a:rPr lang="en-IN" sz="1600" b="1" dirty="0"/>
              <a:t>No of Estimators: </a:t>
            </a:r>
            <a:r>
              <a:rPr lang="en-IN" sz="1600" dirty="0"/>
              <a:t>We used Randomize Search and Grid Search to find the optimum number of Estimators (Trees) which can give the highest accuracy score and then used the same in our Machine Learning Model.</a:t>
            </a:r>
          </a:p>
          <a:p>
            <a:endParaRPr lang="en-IN" sz="1600" dirty="0"/>
          </a:p>
          <a:p>
            <a:r>
              <a:rPr lang="en-IN" sz="1600" b="1" dirty="0"/>
              <a:t>No of Folds: </a:t>
            </a:r>
            <a:r>
              <a:rPr lang="en-IN" sz="1600" dirty="0"/>
              <a:t>We used 5 folds to create random test and train split within the model to generate 5 accuracy scores and based on which the average score got select as the most optimum score.</a:t>
            </a:r>
          </a:p>
          <a:p>
            <a:endParaRPr lang="en-IN" sz="1600" dirty="0"/>
          </a:p>
          <a:p>
            <a:r>
              <a:rPr lang="en-IN" sz="1600" b="1" dirty="0"/>
              <a:t>Random State: </a:t>
            </a:r>
            <a:r>
              <a:rPr lang="en-IN" sz="1600" dirty="0"/>
              <a:t>We have tuned the Random state to 80 which is giving the maximum accuracy score in our model</a:t>
            </a:r>
            <a:r>
              <a:rPr lang="en-IN" dirty="0"/>
              <a:t>.</a:t>
            </a:r>
          </a:p>
        </p:txBody>
      </p:sp>
    </p:spTree>
    <p:extLst>
      <p:ext uri="{BB962C8B-B14F-4D97-AF65-F5344CB8AC3E}">
        <p14:creationId xmlns:p14="http://schemas.microsoft.com/office/powerpoint/2010/main" val="3664944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375" y="281175"/>
            <a:ext cx="7940660" cy="763525"/>
          </a:xfrm>
        </p:spPr>
        <p:txBody>
          <a:bodyPr>
            <a:normAutofit/>
          </a:bodyPr>
          <a:lstStyle/>
          <a:p>
            <a:r>
              <a:rPr lang="en-US" dirty="0"/>
              <a:t>Business Insights</a:t>
            </a:r>
          </a:p>
        </p:txBody>
      </p:sp>
      <p:pic>
        <p:nvPicPr>
          <p:cNvPr id="3" name="Picture 2">
            <a:extLst>
              <a:ext uri="{FF2B5EF4-FFF2-40B4-BE49-F238E27FC236}">
                <a16:creationId xmlns:a16="http://schemas.microsoft.com/office/drawing/2014/main" id="{DAB1DA3D-41ED-4497-8BF5-54057A4A5134}"/>
              </a:ext>
            </a:extLst>
          </p:cNvPr>
          <p:cNvPicPr>
            <a:picLocks noChangeAspect="1"/>
          </p:cNvPicPr>
          <p:nvPr/>
        </p:nvPicPr>
        <p:blipFill>
          <a:blip r:embed="rId3"/>
          <a:stretch>
            <a:fillRect/>
          </a:stretch>
        </p:blipFill>
        <p:spPr>
          <a:xfrm>
            <a:off x="0" y="1197405"/>
            <a:ext cx="9144000" cy="3946095"/>
          </a:xfrm>
          <a:prstGeom prst="rect">
            <a:avLst/>
          </a:prstGeom>
        </p:spPr>
      </p:pic>
      <p:sp>
        <p:nvSpPr>
          <p:cNvPr id="7" name="TextBox 6">
            <a:extLst>
              <a:ext uri="{FF2B5EF4-FFF2-40B4-BE49-F238E27FC236}">
                <a16:creationId xmlns:a16="http://schemas.microsoft.com/office/drawing/2014/main" id="{620D0C16-A9C0-45C6-BAEB-801DE3AD6D52}"/>
              </a:ext>
            </a:extLst>
          </p:cNvPr>
          <p:cNvSpPr txBox="1"/>
          <p:nvPr/>
        </p:nvSpPr>
        <p:spPr>
          <a:xfrm>
            <a:off x="3961181" y="1246848"/>
            <a:ext cx="5182820" cy="3847207"/>
          </a:xfrm>
          <a:prstGeom prst="rect">
            <a:avLst/>
          </a:prstGeom>
          <a:noFill/>
        </p:spPr>
        <p:txBody>
          <a:bodyPr wrap="square">
            <a:spAutoFit/>
          </a:bodyPr>
          <a:lstStyle/>
          <a:p>
            <a:r>
              <a:rPr lang="en-US" b="1" u="sng" dirty="0">
                <a:solidFill>
                  <a:schemeClr val="bg1"/>
                </a:solidFill>
              </a:rPr>
              <a:t>Advantages to Business</a:t>
            </a:r>
          </a:p>
          <a:p>
            <a:endParaRPr lang="en-US" b="1" dirty="0">
              <a:solidFill>
                <a:schemeClr val="bg1"/>
              </a:solidFill>
            </a:endParaRPr>
          </a:p>
          <a:p>
            <a:pPr marL="342900" indent="-342900">
              <a:buFont typeface="+mj-lt"/>
              <a:buAutoNum type="arabicPeriod"/>
            </a:pPr>
            <a:r>
              <a:rPr lang="en-US" sz="1600" dirty="0">
                <a:solidFill>
                  <a:schemeClr val="bg1"/>
                </a:solidFill>
              </a:rPr>
              <a:t>Coffee, Restaurant (&lt;20) and Take away coupons are more successful.</a:t>
            </a:r>
          </a:p>
          <a:p>
            <a:pPr marL="342900" indent="-342900">
              <a:buFont typeface="+mj-lt"/>
              <a:buAutoNum type="arabicPeriod"/>
            </a:pPr>
            <a:r>
              <a:rPr lang="en-US" sz="1600" dirty="0">
                <a:solidFill>
                  <a:schemeClr val="bg1"/>
                </a:solidFill>
              </a:rPr>
              <a:t>Coupons are mostly used by age group 21 to 31 and 50+</a:t>
            </a:r>
          </a:p>
          <a:p>
            <a:pPr marL="342900" indent="-342900">
              <a:buFont typeface="+mj-lt"/>
              <a:buAutoNum type="arabicPeriod"/>
            </a:pPr>
            <a:r>
              <a:rPr lang="en-US" sz="1600" dirty="0">
                <a:solidFill>
                  <a:schemeClr val="bg1"/>
                </a:solidFill>
              </a:rPr>
              <a:t>Computer Workers, Retired, students and Unemployed are mostly using the coupons.</a:t>
            </a:r>
          </a:p>
          <a:p>
            <a:pPr marL="342900" indent="-342900">
              <a:buFont typeface="+mj-lt"/>
              <a:buAutoNum type="arabicPeriod"/>
            </a:pPr>
            <a:r>
              <a:rPr lang="en-US" sz="1600" dirty="0">
                <a:solidFill>
                  <a:schemeClr val="bg1"/>
                </a:solidFill>
              </a:rPr>
              <a:t>Customers tend to use the coupons if Driving Distance is between 5 to 15 minutes.</a:t>
            </a:r>
          </a:p>
          <a:p>
            <a:pPr marL="342900" indent="-342900">
              <a:buFont typeface="+mj-lt"/>
              <a:buAutoNum type="arabicPeriod"/>
            </a:pPr>
            <a:r>
              <a:rPr lang="en-US" sz="1600" dirty="0">
                <a:solidFill>
                  <a:schemeClr val="bg1"/>
                </a:solidFill>
              </a:rPr>
              <a:t>Customers tend to use the coupons mostly when the weather is sunny.</a:t>
            </a:r>
          </a:p>
          <a:p>
            <a:pPr marL="342900" indent="-342900">
              <a:buFont typeface="+mj-lt"/>
              <a:buAutoNum type="arabicPeriod"/>
            </a:pPr>
            <a:r>
              <a:rPr lang="en-US" sz="1600" dirty="0">
                <a:solidFill>
                  <a:schemeClr val="bg1"/>
                </a:solidFill>
              </a:rPr>
              <a:t>Carry away coupons utilization is most for customers using it 1~3 times in a month.</a:t>
            </a:r>
          </a:p>
          <a:p>
            <a:pPr marL="342900" indent="-342900">
              <a:buFont typeface="+mj-lt"/>
              <a:buAutoNum type="arabicPeriod"/>
            </a:pPr>
            <a:r>
              <a:rPr lang="en-US" sz="1600" dirty="0">
                <a:solidFill>
                  <a:schemeClr val="bg1"/>
                </a:solidFill>
              </a:rPr>
              <a:t>Most footfalls are at 7:00 AM and 6:00 PM, probably to pick a snack.</a:t>
            </a:r>
          </a:p>
        </p:txBody>
      </p:sp>
    </p:spTree>
    <p:extLst>
      <p:ext uri="{BB962C8B-B14F-4D97-AF65-F5344CB8AC3E}">
        <p14:creationId xmlns:p14="http://schemas.microsoft.com/office/powerpoint/2010/main" val="1646504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54D029-E4C3-4856-A05B-5C01ED9B387A}"/>
              </a:ext>
            </a:extLst>
          </p:cNvPr>
          <p:cNvPicPr>
            <a:picLocks noChangeAspect="1"/>
          </p:cNvPicPr>
          <p:nvPr/>
        </p:nvPicPr>
        <p:blipFill>
          <a:blip r:embed="rId3"/>
          <a:stretch>
            <a:fillRect/>
          </a:stretch>
        </p:blipFill>
        <p:spPr>
          <a:xfrm>
            <a:off x="0" y="1197404"/>
            <a:ext cx="9144000" cy="3946095"/>
          </a:xfrm>
          <a:prstGeom prst="rect">
            <a:avLst/>
          </a:prstGeom>
        </p:spPr>
      </p:pic>
    </p:spTree>
    <p:extLst>
      <p:ext uri="{BB962C8B-B14F-4D97-AF65-F5344CB8AC3E}">
        <p14:creationId xmlns:p14="http://schemas.microsoft.com/office/powerpoint/2010/main" val="492655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763525"/>
          </a:xfrm>
        </p:spPr>
        <p:txBody>
          <a:bodyPr>
            <a:normAutofit/>
          </a:bodyPr>
          <a:lstStyle/>
          <a:p>
            <a:r>
              <a:rPr lang="en-US" dirty="0"/>
              <a:t>INDEX</a:t>
            </a:r>
          </a:p>
        </p:txBody>
      </p:sp>
      <p:sp>
        <p:nvSpPr>
          <p:cNvPr id="3" name="TextBox 2">
            <a:extLst>
              <a:ext uri="{FF2B5EF4-FFF2-40B4-BE49-F238E27FC236}">
                <a16:creationId xmlns:a16="http://schemas.microsoft.com/office/drawing/2014/main" id="{95DD1047-47E7-4C98-AE50-141A98E74149}"/>
              </a:ext>
            </a:extLst>
          </p:cNvPr>
          <p:cNvSpPr txBox="1"/>
          <p:nvPr/>
        </p:nvSpPr>
        <p:spPr>
          <a:xfrm>
            <a:off x="0" y="1237008"/>
            <a:ext cx="9144000" cy="3946095"/>
          </a:xfrm>
          <a:prstGeom prst="rect">
            <a:avLst/>
          </a:prstGeom>
          <a:solidFill>
            <a:srgbClr val="57BEC9"/>
          </a:solidFill>
        </p:spPr>
        <p:txBody>
          <a:bodyPr wrap="square" rtlCol="0">
            <a:spAutoFit/>
          </a:bodyPr>
          <a:lstStyle/>
          <a:p>
            <a:endParaRPr lang="en-US" dirty="0"/>
          </a:p>
        </p:txBody>
      </p:sp>
      <p:cxnSp>
        <p:nvCxnSpPr>
          <p:cNvPr id="13" name="Straight Connector 12">
            <a:extLst>
              <a:ext uri="{FF2B5EF4-FFF2-40B4-BE49-F238E27FC236}">
                <a16:creationId xmlns:a16="http://schemas.microsoft.com/office/drawing/2014/main" id="{654D62E2-9C29-4B5E-AA45-2D505327C0F8}"/>
              </a:ext>
            </a:extLst>
          </p:cNvPr>
          <p:cNvCxnSpPr/>
          <p:nvPr/>
        </p:nvCxnSpPr>
        <p:spPr>
          <a:xfrm>
            <a:off x="2586835" y="1502815"/>
            <a:ext cx="0" cy="3359510"/>
          </a:xfrm>
          <a:prstGeom prst="line">
            <a:avLst/>
          </a:prstGeom>
          <a:ln w="177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FE12FD-CDBE-4626-9F05-F3634CF94973}"/>
              </a:ext>
            </a:extLst>
          </p:cNvPr>
          <p:cNvCxnSpPr/>
          <p:nvPr/>
        </p:nvCxnSpPr>
        <p:spPr>
          <a:xfrm>
            <a:off x="6251755" y="1502815"/>
            <a:ext cx="0" cy="3359510"/>
          </a:xfrm>
          <a:prstGeom prst="line">
            <a:avLst/>
          </a:prstGeom>
          <a:ln w="1778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Flowchart: Punched Tape 23">
            <a:extLst>
              <a:ext uri="{FF2B5EF4-FFF2-40B4-BE49-F238E27FC236}">
                <a16:creationId xmlns:a16="http://schemas.microsoft.com/office/drawing/2014/main" id="{4722C3B1-52AD-41EA-86FB-87E65D320616}"/>
              </a:ext>
            </a:extLst>
          </p:cNvPr>
          <p:cNvSpPr/>
          <p:nvPr/>
        </p:nvSpPr>
        <p:spPr>
          <a:xfrm>
            <a:off x="296260" y="1808225"/>
            <a:ext cx="2443272" cy="610820"/>
          </a:xfrm>
          <a:prstGeom prst="flowChartPunchedTape">
            <a:avLst/>
          </a:prstGeom>
          <a:solidFill>
            <a:srgbClr val="00AA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1. Problem Statement</a:t>
            </a:r>
          </a:p>
        </p:txBody>
      </p:sp>
      <p:sp>
        <p:nvSpPr>
          <p:cNvPr id="25" name="Flowchart: Punched Tape 24">
            <a:extLst>
              <a:ext uri="{FF2B5EF4-FFF2-40B4-BE49-F238E27FC236}">
                <a16:creationId xmlns:a16="http://schemas.microsoft.com/office/drawing/2014/main" id="{F0AC34F1-A827-4083-A1E9-46DB26373362}"/>
              </a:ext>
            </a:extLst>
          </p:cNvPr>
          <p:cNvSpPr/>
          <p:nvPr/>
        </p:nvSpPr>
        <p:spPr>
          <a:xfrm>
            <a:off x="296260" y="2724455"/>
            <a:ext cx="2443272" cy="610820"/>
          </a:xfrm>
          <a:prstGeom prst="flowChartPunchedTape">
            <a:avLst/>
          </a:prstGeom>
          <a:solidFill>
            <a:srgbClr val="E39A3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2. Challenges</a:t>
            </a:r>
          </a:p>
        </p:txBody>
      </p:sp>
      <p:sp>
        <p:nvSpPr>
          <p:cNvPr id="26" name="Flowchart: Punched Tape 25">
            <a:extLst>
              <a:ext uri="{FF2B5EF4-FFF2-40B4-BE49-F238E27FC236}">
                <a16:creationId xmlns:a16="http://schemas.microsoft.com/office/drawing/2014/main" id="{37E7BCFF-38F9-453C-BAA3-22AB9AEC959C}"/>
              </a:ext>
            </a:extLst>
          </p:cNvPr>
          <p:cNvSpPr/>
          <p:nvPr/>
        </p:nvSpPr>
        <p:spPr>
          <a:xfrm>
            <a:off x="296260" y="3640685"/>
            <a:ext cx="2443272" cy="610820"/>
          </a:xfrm>
          <a:prstGeom prst="flowChartPunchedTap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27" name="Flowchart: Punched Tape 26">
            <a:extLst>
              <a:ext uri="{FF2B5EF4-FFF2-40B4-BE49-F238E27FC236}">
                <a16:creationId xmlns:a16="http://schemas.microsoft.com/office/drawing/2014/main" id="{2FC71865-578C-436A-8327-5756091847FE}"/>
              </a:ext>
            </a:extLst>
          </p:cNvPr>
          <p:cNvSpPr/>
          <p:nvPr/>
        </p:nvSpPr>
        <p:spPr>
          <a:xfrm>
            <a:off x="6099050" y="1808225"/>
            <a:ext cx="2443272" cy="610820"/>
          </a:xfrm>
          <a:prstGeom prst="flowChartPunchedTape">
            <a:avLst/>
          </a:prstGeom>
          <a:solidFill>
            <a:srgbClr val="00AA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4. Binning</a:t>
            </a:r>
          </a:p>
        </p:txBody>
      </p:sp>
      <p:sp>
        <p:nvSpPr>
          <p:cNvPr id="28" name="Flowchart: Punched Tape 27">
            <a:extLst>
              <a:ext uri="{FF2B5EF4-FFF2-40B4-BE49-F238E27FC236}">
                <a16:creationId xmlns:a16="http://schemas.microsoft.com/office/drawing/2014/main" id="{CB44B7AA-A891-4DCF-AB5C-7C6A93CB0AA4}"/>
              </a:ext>
            </a:extLst>
          </p:cNvPr>
          <p:cNvSpPr/>
          <p:nvPr/>
        </p:nvSpPr>
        <p:spPr>
          <a:xfrm>
            <a:off x="6099050" y="2724455"/>
            <a:ext cx="2443272" cy="610820"/>
          </a:xfrm>
          <a:prstGeom prst="flowChartPunchedTape">
            <a:avLst/>
          </a:prstGeom>
          <a:solidFill>
            <a:srgbClr val="E39A3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5. Data Analysis</a:t>
            </a:r>
          </a:p>
        </p:txBody>
      </p:sp>
      <p:sp>
        <p:nvSpPr>
          <p:cNvPr id="29" name="Flowchart: Punched Tape 28">
            <a:extLst>
              <a:ext uri="{FF2B5EF4-FFF2-40B4-BE49-F238E27FC236}">
                <a16:creationId xmlns:a16="http://schemas.microsoft.com/office/drawing/2014/main" id="{2A63D7FD-6C5F-4685-AA31-3653FCC0CEB3}"/>
              </a:ext>
            </a:extLst>
          </p:cNvPr>
          <p:cNvSpPr/>
          <p:nvPr/>
        </p:nvSpPr>
        <p:spPr>
          <a:xfrm>
            <a:off x="6099050" y="3640685"/>
            <a:ext cx="2443272" cy="610820"/>
          </a:xfrm>
          <a:prstGeom prst="flowChartPunchedTap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6. ML &amp; Business Insights</a:t>
            </a:r>
            <a:endParaRPr lang="en-US" sz="1600" b="1" dirty="0">
              <a:solidFill>
                <a:schemeClr val="tx1"/>
              </a:solidFill>
            </a:endParaRPr>
          </a:p>
        </p:txBody>
      </p:sp>
      <p:sp>
        <p:nvSpPr>
          <p:cNvPr id="30" name="TextBox 29">
            <a:extLst>
              <a:ext uri="{FF2B5EF4-FFF2-40B4-BE49-F238E27FC236}">
                <a16:creationId xmlns:a16="http://schemas.microsoft.com/office/drawing/2014/main" id="{4F9AFEE4-827B-431B-9D7A-C7DEAD8931F3}"/>
              </a:ext>
            </a:extLst>
          </p:cNvPr>
          <p:cNvSpPr txBox="1"/>
          <p:nvPr/>
        </p:nvSpPr>
        <p:spPr>
          <a:xfrm>
            <a:off x="296260" y="3793390"/>
            <a:ext cx="2595985" cy="338554"/>
          </a:xfrm>
          <a:prstGeom prst="rect">
            <a:avLst/>
          </a:prstGeom>
          <a:noFill/>
        </p:spPr>
        <p:txBody>
          <a:bodyPr wrap="square" rtlCol="0">
            <a:spAutoFit/>
          </a:bodyPr>
          <a:lstStyle/>
          <a:p>
            <a:r>
              <a:rPr lang="en-US" sz="1600" b="1" dirty="0"/>
              <a:t>3. Missing Value Treatment</a:t>
            </a:r>
          </a:p>
        </p:txBody>
      </p:sp>
      <p:pic>
        <p:nvPicPr>
          <p:cNvPr id="5" name="Picture 4">
            <a:extLst>
              <a:ext uri="{FF2B5EF4-FFF2-40B4-BE49-F238E27FC236}">
                <a16:creationId xmlns:a16="http://schemas.microsoft.com/office/drawing/2014/main" id="{8E72A6FF-FFBF-44EC-BE55-49E3D8DA9303}"/>
              </a:ext>
            </a:extLst>
          </p:cNvPr>
          <p:cNvPicPr>
            <a:picLocks noChangeAspect="1"/>
          </p:cNvPicPr>
          <p:nvPr/>
        </p:nvPicPr>
        <p:blipFill>
          <a:blip r:embed="rId2"/>
          <a:stretch>
            <a:fillRect/>
          </a:stretch>
        </p:blipFill>
        <p:spPr>
          <a:xfrm>
            <a:off x="3035792" y="1618299"/>
            <a:ext cx="2905125" cy="3152775"/>
          </a:xfrm>
          <a:prstGeom prst="rect">
            <a:avLst/>
          </a:prstGeom>
        </p:spPr>
      </p:pic>
    </p:spTree>
    <p:extLst>
      <p:ext uri="{BB962C8B-B14F-4D97-AF65-F5344CB8AC3E}">
        <p14:creationId xmlns:p14="http://schemas.microsoft.com/office/powerpoint/2010/main" val="2906894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763525"/>
          </a:xfrm>
        </p:spPr>
        <p:txBody>
          <a:bodyPr>
            <a:normAutofit/>
          </a:bodyPr>
          <a:lstStyle/>
          <a:p>
            <a:r>
              <a:rPr lang="en-US" dirty="0"/>
              <a:t>PROBLEM STATEMENT</a:t>
            </a:r>
          </a:p>
        </p:txBody>
      </p:sp>
      <p:sp>
        <p:nvSpPr>
          <p:cNvPr id="3" name="Content Placeholder 2"/>
          <p:cNvSpPr>
            <a:spLocks noGrp="1"/>
          </p:cNvSpPr>
          <p:nvPr>
            <p:ph idx="1"/>
          </p:nvPr>
        </p:nvSpPr>
        <p:spPr>
          <a:xfrm>
            <a:off x="0" y="1197405"/>
            <a:ext cx="9144000" cy="3946095"/>
          </a:xfrm>
          <a:solidFill>
            <a:srgbClr val="57BEC9"/>
          </a:solidFill>
        </p:spPr>
        <p:txBody>
          <a:bodyPr>
            <a:normAutofit/>
          </a:bodyPr>
          <a:lstStyle/>
          <a:p>
            <a:pPr marL="0" indent="0">
              <a:buNone/>
            </a:pPr>
            <a:endParaRPr lang="en-US" sz="1600" dirty="0"/>
          </a:p>
        </p:txBody>
      </p:sp>
      <p:sp>
        <p:nvSpPr>
          <p:cNvPr id="5" name="Scroll: Vertical 4">
            <a:extLst>
              <a:ext uri="{FF2B5EF4-FFF2-40B4-BE49-F238E27FC236}">
                <a16:creationId xmlns:a16="http://schemas.microsoft.com/office/drawing/2014/main" id="{BB6B65A1-0EA1-4E0D-973F-111DBD8A7A9B}"/>
              </a:ext>
            </a:extLst>
          </p:cNvPr>
          <p:cNvSpPr/>
          <p:nvPr/>
        </p:nvSpPr>
        <p:spPr>
          <a:xfrm>
            <a:off x="2281425" y="1197405"/>
            <a:ext cx="2290575" cy="3817623"/>
          </a:xfrm>
          <a:prstGeom prst="verticalScroll">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endParaRPr lang="en-US" sz="1600" b="1" dirty="0"/>
          </a:p>
        </p:txBody>
      </p:sp>
      <p:sp>
        <p:nvSpPr>
          <p:cNvPr id="6" name="Scroll: Vertical 5">
            <a:extLst>
              <a:ext uri="{FF2B5EF4-FFF2-40B4-BE49-F238E27FC236}">
                <a16:creationId xmlns:a16="http://schemas.microsoft.com/office/drawing/2014/main" id="{AA90C89B-4D58-4A6B-80DC-DD81C1245FA0}"/>
              </a:ext>
            </a:extLst>
          </p:cNvPr>
          <p:cNvSpPr/>
          <p:nvPr/>
        </p:nvSpPr>
        <p:spPr>
          <a:xfrm>
            <a:off x="0" y="1197403"/>
            <a:ext cx="2290575" cy="3817623"/>
          </a:xfrm>
          <a:prstGeom prst="verticalScroll">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endParaRPr lang="en-US" sz="1600" dirty="0"/>
          </a:p>
        </p:txBody>
      </p:sp>
      <p:sp>
        <p:nvSpPr>
          <p:cNvPr id="9" name="Scroll: Vertical 8">
            <a:extLst>
              <a:ext uri="{FF2B5EF4-FFF2-40B4-BE49-F238E27FC236}">
                <a16:creationId xmlns:a16="http://schemas.microsoft.com/office/drawing/2014/main" id="{01F29A2E-CCBD-4A45-97AE-408B67B8F34C}"/>
              </a:ext>
            </a:extLst>
          </p:cNvPr>
          <p:cNvSpPr/>
          <p:nvPr/>
        </p:nvSpPr>
        <p:spPr>
          <a:xfrm>
            <a:off x="4572000" y="1197406"/>
            <a:ext cx="2290575" cy="3817624"/>
          </a:xfrm>
          <a:prstGeom prst="verticalScrol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endParaRPr lang="en-US" sz="1600" dirty="0"/>
          </a:p>
        </p:txBody>
      </p:sp>
      <p:sp>
        <p:nvSpPr>
          <p:cNvPr id="10" name="Scroll: Vertical 9">
            <a:extLst>
              <a:ext uri="{FF2B5EF4-FFF2-40B4-BE49-F238E27FC236}">
                <a16:creationId xmlns:a16="http://schemas.microsoft.com/office/drawing/2014/main" id="{A465DC4A-318E-47EC-8E9F-90D23DA61F81}"/>
              </a:ext>
            </a:extLst>
          </p:cNvPr>
          <p:cNvSpPr/>
          <p:nvPr/>
        </p:nvSpPr>
        <p:spPr>
          <a:xfrm>
            <a:off x="6848850" y="1197404"/>
            <a:ext cx="2290575" cy="3817624"/>
          </a:xfrm>
          <a:prstGeom prst="verticalScroll">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endParaRPr lang="en-US" sz="1800" dirty="0"/>
          </a:p>
        </p:txBody>
      </p:sp>
      <p:sp>
        <p:nvSpPr>
          <p:cNvPr id="11" name="TextBox 10">
            <a:extLst>
              <a:ext uri="{FF2B5EF4-FFF2-40B4-BE49-F238E27FC236}">
                <a16:creationId xmlns:a16="http://schemas.microsoft.com/office/drawing/2014/main" id="{B17AAE11-03B0-4043-B0E1-D1295506DB39}"/>
              </a:ext>
            </a:extLst>
          </p:cNvPr>
          <p:cNvSpPr txBox="1"/>
          <p:nvPr/>
        </p:nvSpPr>
        <p:spPr>
          <a:xfrm>
            <a:off x="597095" y="1502815"/>
            <a:ext cx="1226215" cy="307777"/>
          </a:xfrm>
          <a:prstGeom prst="rect">
            <a:avLst/>
          </a:prstGeom>
          <a:noFill/>
        </p:spPr>
        <p:txBody>
          <a:bodyPr wrap="square" rtlCol="0">
            <a:spAutoFit/>
          </a:bodyPr>
          <a:lstStyle/>
          <a:p>
            <a:r>
              <a:rPr lang="en-US" sz="1400" b="1" dirty="0"/>
              <a:t>Problem</a:t>
            </a:r>
          </a:p>
        </p:txBody>
      </p:sp>
      <p:sp>
        <p:nvSpPr>
          <p:cNvPr id="12" name="TextBox 11">
            <a:extLst>
              <a:ext uri="{FF2B5EF4-FFF2-40B4-BE49-F238E27FC236}">
                <a16:creationId xmlns:a16="http://schemas.microsoft.com/office/drawing/2014/main" id="{1FDCB582-7A14-4F6A-BBD4-7251C1834306}"/>
              </a:ext>
            </a:extLst>
          </p:cNvPr>
          <p:cNvSpPr txBox="1"/>
          <p:nvPr/>
        </p:nvSpPr>
        <p:spPr>
          <a:xfrm>
            <a:off x="2892245" y="1502815"/>
            <a:ext cx="1068935" cy="307777"/>
          </a:xfrm>
          <a:prstGeom prst="rect">
            <a:avLst/>
          </a:prstGeom>
          <a:noFill/>
        </p:spPr>
        <p:txBody>
          <a:bodyPr wrap="square" rtlCol="0">
            <a:spAutoFit/>
          </a:bodyPr>
          <a:lstStyle/>
          <a:p>
            <a:r>
              <a:rPr lang="en-US" sz="1400" b="1" dirty="0"/>
              <a:t>Context</a:t>
            </a:r>
          </a:p>
        </p:txBody>
      </p:sp>
      <p:sp>
        <p:nvSpPr>
          <p:cNvPr id="15" name="TextBox 14">
            <a:extLst>
              <a:ext uri="{FF2B5EF4-FFF2-40B4-BE49-F238E27FC236}">
                <a16:creationId xmlns:a16="http://schemas.microsoft.com/office/drawing/2014/main" id="{E42CE9E0-D75A-4C40-8073-04CD5587C97D}"/>
              </a:ext>
            </a:extLst>
          </p:cNvPr>
          <p:cNvSpPr txBox="1"/>
          <p:nvPr/>
        </p:nvSpPr>
        <p:spPr>
          <a:xfrm>
            <a:off x="5182820" y="1502815"/>
            <a:ext cx="1147575" cy="307777"/>
          </a:xfrm>
          <a:prstGeom prst="rect">
            <a:avLst/>
          </a:prstGeom>
          <a:noFill/>
        </p:spPr>
        <p:txBody>
          <a:bodyPr wrap="square" rtlCol="0">
            <a:spAutoFit/>
          </a:bodyPr>
          <a:lstStyle/>
          <a:p>
            <a:r>
              <a:rPr lang="en-US" sz="1400" b="1" dirty="0"/>
              <a:t>Relevance</a:t>
            </a:r>
          </a:p>
        </p:txBody>
      </p:sp>
      <p:sp>
        <p:nvSpPr>
          <p:cNvPr id="16" name="TextBox 15">
            <a:extLst>
              <a:ext uri="{FF2B5EF4-FFF2-40B4-BE49-F238E27FC236}">
                <a16:creationId xmlns:a16="http://schemas.microsoft.com/office/drawing/2014/main" id="{B2DAF7A6-FE1E-4826-821C-4B54E89BBED9}"/>
              </a:ext>
            </a:extLst>
          </p:cNvPr>
          <p:cNvSpPr txBox="1"/>
          <p:nvPr/>
        </p:nvSpPr>
        <p:spPr>
          <a:xfrm>
            <a:off x="7167985" y="1499082"/>
            <a:ext cx="1679755" cy="307777"/>
          </a:xfrm>
          <a:prstGeom prst="rect">
            <a:avLst/>
          </a:prstGeom>
          <a:noFill/>
        </p:spPr>
        <p:txBody>
          <a:bodyPr wrap="square" rtlCol="0">
            <a:spAutoFit/>
          </a:bodyPr>
          <a:lstStyle/>
          <a:p>
            <a:r>
              <a:rPr lang="en-US" sz="1400" b="1" dirty="0"/>
              <a:t>AIMs &amp; Objectives</a:t>
            </a:r>
          </a:p>
        </p:txBody>
      </p:sp>
      <p:cxnSp>
        <p:nvCxnSpPr>
          <p:cNvPr id="18" name="Straight Connector 17">
            <a:extLst>
              <a:ext uri="{FF2B5EF4-FFF2-40B4-BE49-F238E27FC236}">
                <a16:creationId xmlns:a16="http://schemas.microsoft.com/office/drawing/2014/main" id="{3C9A1986-0951-4649-BE1F-647A13AE7646}"/>
              </a:ext>
            </a:extLst>
          </p:cNvPr>
          <p:cNvCxnSpPr/>
          <p:nvPr/>
        </p:nvCxnSpPr>
        <p:spPr>
          <a:xfrm>
            <a:off x="472017" y="1868722"/>
            <a:ext cx="15270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47D3AF-5605-46CC-A9D1-6ACF95A361DF}"/>
              </a:ext>
            </a:extLst>
          </p:cNvPr>
          <p:cNvCxnSpPr/>
          <p:nvPr/>
        </p:nvCxnSpPr>
        <p:spPr>
          <a:xfrm>
            <a:off x="2739540" y="1869697"/>
            <a:ext cx="15270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48856AF-737C-42F8-B34E-23466C8F304E}"/>
              </a:ext>
            </a:extLst>
          </p:cNvPr>
          <p:cNvCxnSpPr/>
          <p:nvPr/>
        </p:nvCxnSpPr>
        <p:spPr>
          <a:xfrm>
            <a:off x="5030115" y="1869697"/>
            <a:ext cx="15270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EE565E3-73BD-4F6F-BDB0-239F5FCD1EEC}"/>
              </a:ext>
            </a:extLst>
          </p:cNvPr>
          <p:cNvCxnSpPr/>
          <p:nvPr/>
        </p:nvCxnSpPr>
        <p:spPr>
          <a:xfrm>
            <a:off x="7320690" y="1868417"/>
            <a:ext cx="15270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F17575B-1304-4D7E-8CAF-BEA931F036E5}"/>
              </a:ext>
            </a:extLst>
          </p:cNvPr>
          <p:cNvSpPr txBox="1"/>
          <p:nvPr/>
        </p:nvSpPr>
        <p:spPr>
          <a:xfrm>
            <a:off x="472017" y="2113635"/>
            <a:ext cx="1527050" cy="2585323"/>
          </a:xfrm>
          <a:prstGeom prst="rect">
            <a:avLst/>
          </a:prstGeom>
          <a:solidFill>
            <a:schemeClr val="accent2">
              <a:lumMod val="60000"/>
              <a:lumOff val="40000"/>
            </a:schemeClr>
          </a:solidFill>
        </p:spPr>
        <p:txBody>
          <a:bodyPr wrap="square" rtlCol="0">
            <a:spAutoFit/>
          </a:bodyPr>
          <a:lstStyle/>
          <a:p>
            <a:r>
              <a:rPr lang="en-US" sz="1400" b="1" dirty="0"/>
              <a:t>A mall is doing a coupon campaign and wants to ensure the success of campaign using a Robust prediction model built with Machine Learning techniques</a:t>
            </a:r>
            <a:r>
              <a:rPr lang="en-US" sz="1800" dirty="0"/>
              <a:t>.</a:t>
            </a:r>
          </a:p>
          <a:p>
            <a:endParaRPr lang="en-US" dirty="0"/>
          </a:p>
        </p:txBody>
      </p:sp>
      <p:sp>
        <p:nvSpPr>
          <p:cNvPr id="23" name="TextBox 22">
            <a:extLst>
              <a:ext uri="{FF2B5EF4-FFF2-40B4-BE49-F238E27FC236}">
                <a16:creationId xmlns:a16="http://schemas.microsoft.com/office/drawing/2014/main" id="{DE08E015-CEC6-4571-AB17-A2FE5C830577}"/>
              </a:ext>
            </a:extLst>
          </p:cNvPr>
          <p:cNvSpPr txBox="1"/>
          <p:nvPr/>
        </p:nvSpPr>
        <p:spPr>
          <a:xfrm>
            <a:off x="2739540" y="2015660"/>
            <a:ext cx="1527050" cy="2246769"/>
          </a:xfrm>
          <a:prstGeom prst="rect">
            <a:avLst/>
          </a:prstGeom>
          <a:solidFill>
            <a:schemeClr val="accent6"/>
          </a:solidFill>
        </p:spPr>
        <p:txBody>
          <a:bodyPr wrap="square" rtlCol="0">
            <a:spAutoFit/>
          </a:bodyPr>
          <a:lstStyle/>
          <a:p>
            <a:r>
              <a:rPr lang="en-US" sz="1400" b="1" dirty="0"/>
              <a:t>Mall has provided historical data which comprises of recommended coupons, customer details and coupon consumption details of previous years</a:t>
            </a:r>
            <a:endParaRPr lang="en-US" b="1" dirty="0"/>
          </a:p>
        </p:txBody>
      </p:sp>
      <p:sp>
        <p:nvSpPr>
          <p:cNvPr id="24" name="TextBox 23">
            <a:extLst>
              <a:ext uri="{FF2B5EF4-FFF2-40B4-BE49-F238E27FC236}">
                <a16:creationId xmlns:a16="http://schemas.microsoft.com/office/drawing/2014/main" id="{C08B2487-51C6-4AB9-8C79-2892E014B9C1}"/>
              </a:ext>
            </a:extLst>
          </p:cNvPr>
          <p:cNvSpPr txBox="1"/>
          <p:nvPr/>
        </p:nvSpPr>
        <p:spPr>
          <a:xfrm>
            <a:off x="5030115" y="2047067"/>
            <a:ext cx="1527050" cy="2893100"/>
          </a:xfrm>
          <a:prstGeom prst="rect">
            <a:avLst/>
          </a:prstGeom>
          <a:solidFill>
            <a:srgbClr val="92D050"/>
          </a:solidFill>
        </p:spPr>
        <p:txBody>
          <a:bodyPr wrap="square" rtlCol="0">
            <a:spAutoFit/>
          </a:bodyPr>
          <a:lstStyle/>
          <a:p>
            <a:pPr marL="0" indent="0">
              <a:buNone/>
            </a:pPr>
            <a:r>
              <a:rPr lang="en-US" sz="1400" b="1" dirty="0"/>
              <a:t>Mall is going to run the campaign again and based on the historical data of coupons effectiveness they want to increase the footfalls in the Mall which will help the mall to increase business for the shops in the mall.</a:t>
            </a:r>
          </a:p>
        </p:txBody>
      </p:sp>
      <p:sp>
        <p:nvSpPr>
          <p:cNvPr id="25" name="TextBox 24">
            <a:extLst>
              <a:ext uri="{FF2B5EF4-FFF2-40B4-BE49-F238E27FC236}">
                <a16:creationId xmlns:a16="http://schemas.microsoft.com/office/drawing/2014/main" id="{82A354EA-1ECC-474C-9447-59438BB084BF}"/>
              </a:ext>
            </a:extLst>
          </p:cNvPr>
          <p:cNvSpPr txBox="1"/>
          <p:nvPr/>
        </p:nvSpPr>
        <p:spPr>
          <a:xfrm>
            <a:off x="7320690" y="1990998"/>
            <a:ext cx="1527050" cy="2893100"/>
          </a:xfrm>
          <a:prstGeom prst="rect">
            <a:avLst/>
          </a:prstGeom>
          <a:solidFill>
            <a:srgbClr val="00B0F0"/>
          </a:solidFill>
        </p:spPr>
        <p:txBody>
          <a:bodyPr wrap="square" rtlCol="0">
            <a:spAutoFit/>
          </a:bodyPr>
          <a:lstStyle/>
          <a:p>
            <a:pPr marL="0" indent="0">
              <a:buNone/>
            </a:pPr>
            <a:r>
              <a:rPr lang="en-US" sz="1400" b="1" dirty="0"/>
              <a:t>The AIM of the project is to come out with Business Insights on the data provided and Train a Machine Learning model which can predict the success of campaign with highest accuracy percentage.</a:t>
            </a:r>
          </a:p>
        </p:txBody>
      </p:sp>
    </p:spTree>
    <p:extLst>
      <p:ext uri="{BB962C8B-B14F-4D97-AF65-F5344CB8AC3E}">
        <p14:creationId xmlns:p14="http://schemas.microsoft.com/office/powerpoint/2010/main" val="1207803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260" y="433880"/>
            <a:ext cx="6566315" cy="725349"/>
          </a:xfrm>
        </p:spPr>
        <p:txBody>
          <a:bodyPr>
            <a:normAutofit/>
          </a:bodyPr>
          <a:lstStyle/>
          <a:p>
            <a:r>
              <a:rPr lang="en-US" dirty="0"/>
              <a:t>CHALLENGES IN HISTORICAL DATA</a:t>
            </a:r>
          </a:p>
        </p:txBody>
      </p:sp>
      <p:sp>
        <p:nvSpPr>
          <p:cNvPr id="5" name="Content Placeholder 4"/>
          <p:cNvSpPr>
            <a:spLocks noGrp="1"/>
          </p:cNvSpPr>
          <p:nvPr>
            <p:ph idx="1"/>
          </p:nvPr>
        </p:nvSpPr>
        <p:spPr/>
        <p:txBody>
          <a:bodyPr>
            <a:normAutofit lnSpcReduction="10000"/>
          </a:bodyPr>
          <a:lstStyle/>
          <a:p>
            <a:r>
              <a:rPr lang="en-US" dirty="0"/>
              <a:t>26 features – 9 Numerical and 17 Categorical</a:t>
            </a:r>
          </a:p>
          <a:p>
            <a:r>
              <a:rPr lang="en-US" dirty="0"/>
              <a:t>Missing values in 5 Columns</a:t>
            </a:r>
          </a:p>
          <a:p>
            <a:r>
              <a:rPr lang="en-US" dirty="0"/>
              <a:t>Categorical Columns have Multiple labels, going to maximum 25 labels in 1 column.</a:t>
            </a:r>
          </a:p>
          <a:p>
            <a:r>
              <a:rPr lang="en-US" dirty="0"/>
              <a:t>Categorical Data has outliers and skewness</a:t>
            </a:r>
          </a:p>
          <a:p>
            <a:r>
              <a:rPr lang="en-US" dirty="0"/>
              <a:t>Most of the features are correlated</a:t>
            </a:r>
          </a:p>
        </p:txBody>
      </p:sp>
    </p:spTree>
    <p:extLst>
      <p:ext uri="{BB962C8B-B14F-4D97-AF65-F5344CB8AC3E}">
        <p14:creationId xmlns:p14="http://schemas.microsoft.com/office/powerpoint/2010/main" val="110163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374" y="281175"/>
            <a:ext cx="8389625" cy="763525"/>
          </a:xfrm>
        </p:spPr>
        <p:txBody>
          <a:bodyPr>
            <a:normAutofit/>
          </a:bodyPr>
          <a:lstStyle/>
          <a:p>
            <a:r>
              <a:rPr lang="en-US" dirty="0"/>
              <a:t>MISSING VALUE TREATMENT</a:t>
            </a:r>
          </a:p>
        </p:txBody>
      </p:sp>
      <p:sp>
        <p:nvSpPr>
          <p:cNvPr id="3" name="TextBox 2">
            <a:extLst>
              <a:ext uri="{FF2B5EF4-FFF2-40B4-BE49-F238E27FC236}">
                <a16:creationId xmlns:a16="http://schemas.microsoft.com/office/drawing/2014/main" id="{F7EFCC0A-E372-4691-A84E-01EB61A1FBC7}"/>
              </a:ext>
            </a:extLst>
          </p:cNvPr>
          <p:cNvSpPr txBox="1"/>
          <p:nvPr/>
        </p:nvSpPr>
        <p:spPr>
          <a:xfrm>
            <a:off x="0" y="1197405"/>
            <a:ext cx="9144000" cy="3946095"/>
          </a:xfrm>
          <a:prstGeom prst="rect">
            <a:avLst/>
          </a:prstGeom>
          <a:solidFill>
            <a:srgbClr val="57BEC9"/>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6786EBB3-17B1-4EC6-87BD-48E3CCBC180A}"/>
              </a:ext>
            </a:extLst>
          </p:cNvPr>
          <p:cNvPicPr>
            <a:picLocks noChangeAspect="1"/>
          </p:cNvPicPr>
          <p:nvPr/>
        </p:nvPicPr>
        <p:blipFill>
          <a:blip r:embed="rId2"/>
          <a:stretch>
            <a:fillRect/>
          </a:stretch>
        </p:blipFill>
        <p:spPr>
          <a:xfrm>
            <a:off x="5596782" y="1166219"/>
            <a:ext cx="3552356" cy="3977281"/>
          </a:xfrm>
          <a:prstGeom prst="rect">
            <a:avLst/>
          </a:prstGeom>
          <a:gradFill>
            <a:gsLst>
              <a:gs pos="35000">
                <a:schemeClr val="accent1">
                  <a:lumMod val="5000"/>
                  <a:lumOff val="95000"/>
                </a:schemeClr>
              </a:gs>
              <a:gs pos="58000">
                <a:schemeClr val="accent1">
                  <a:lumMod val="45000"/>
                  <a:lumOff val="55000"/>
                </a:schemeClr>
              </a:gs>
              <a:gs pos="68000">
                <a:schemeClr val="accent1">
                  <a:lumMod val="45000"/>
                  <a:lumOff val="55000"/>
                </a:schemeClr>
              </a:gs>
              <a:gs pos="100000">
                <a:schemeClr val="accent1">
                  <a:lumMod val="30000"/>
                  <a:lumOff val="70000"/>
                </a:schemeClr>
              </a:gs>
            </a:gsLst>
            <a:lin ang="5400000" scaled="1"/>
          </a:gradFill>
          <a:effectLst>
            <a:reflection endPos="0" dist="50800" dir="5400000" sy="-100000" algn="bl" rotWithShape="0"/>
          </a:effectLst>
        </p:spPr>
      </p:pic>
      <p:sp>
        <p:nvSpPr>
          <p:cNvPr id="10" name="TextBox 9">
            <a:extLst>
              <a:ext uri="{FF2B5EF4-FFF2-40B4-BE49-F238E27FC236}">
                <a16:creationId xmlns:a16="http://schemas.microsoft.com/office/drawing/2014/main" id="{590FAF24-8F84-437B-8BCD-9570158801D2}"/>
              </a:ext>
            </a:extLst>
          </p:cNvPr>
          <p:cNvSpPr txBox="1"/>
          <p:nvPr/>
        </p:nvSpPr>
        <p:spPr>
          <a:xfrm>
            <a:off x="143555" y="1271965"/>
            <a:ext cx="5488230" cy="3016210"/>
          </a:xfrm>
          <a:prstGeom prst="rect">
            <a:avLst/>
          </a:prstGeom>
          <a:noFill/>
        </p:spPr>
        <p:txBody>
          <a:bodyPr wrap="square" rtlCol="0">
            <a:spAutoFit/>
          </a:bodyPr>
          <a:lstStyle/>
          <a:p>
            <a:pPr marL="285750" indent="-285750">
              <a:buFont typeface="Arial" panose="020B0604020202020204" pitchFamily="34" charset="0"/>
              <a:buChar char="•"/>
            </a:pPr>
            <a:r>
              <a:rPr lang="en-IN" sz="2000" b="1" dirty="0"/>
              <a:t>Car – </a:t>
            </a:r>
            <a:r>
              <a:rPr lang="en-IN" sz="2000" b="1" dirty="0">
                <a:solidFill>
                  <a:srgbClr val="FFFF00"/>
                </a:solidFill>
              </a:rPr>
              <a:t>There are 84 values only out of 10147 in this column which is less then 1% hence we removed this column as it has no impact.</a:t>
            </a:r>
          </a:p>
          <a:p>
            <a:endParaRPr lang="en-IN" sz="2000" dirty="0"/>
          </a:p>
          <a:p>
            <a:pPr marL="285750" indent="-285750">
              <a:buFont typeface="Arial" panose="020B0604020202020204" pitchFamily="34" charset="0"/>
              <a:buChar char="•"/>
            </a:pPr>
            <a:r>
              <a:rPr lang="en-IN" sz="2000" b="1" dirty="0"/>
              <a:t>Bar, </a:t>
            </a:r>
            <a:r>
              <a:rPr lang="en-IN" sz="2000" b="1" dirty="0" err="1"/>
              <a:t>CoffeeHouse</a:t>
            </a:r>
            <a:r>
              <a:rPr lang="en-IN" sz="2000" b="1" dirty="0"/>
              <a:t>, </a:t>
            </a:r>
            <a:r>
              <a:rPr lang="en-IN" sz="2000" b="1" dirty="0" err="1"/>
              <a:t>CarryAway</a:t>
            </a:r>
            <a:r>
              <a:rPr lang="en-IN" b="1" dirty="0"/>
              <a:t>, RestaurantLessThan20, Restaurant20To50 – </a:t>
            </a:r>
            <a:r>
              <a:rPr lang="en-IN" b="1" dirty="0">
                <a:solidFill>
                  <a:srgbClr val="FFFF00"/>
                </a:solidFill>
              </a:rPr>
              <a:t>These have missing values around 2% hence we have used the Feature engineering technique to fill the most commonly occurring value out of the total values available in these columns.</a:t>
            </a:r>
          </a:p>
        </p:txBody>
      </p:sp>
    </p:spTree>
    <p:extLst>
      <p:ext uri="{BB962C8B-B14F-4D97-AF65-F5344CB8AC3E}">
        <p14:creationId xmlns:p14="http://schemas.microsoft.com/office/powerpoint/2010/main" val="1594876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374" y="281175"/>
            <a:ext cx="8389625" cy="763525"/>
          </a:xfrm>
        </p:spPr>
        <p:txBody>
          <a:bodyPr>
            <a:normAutofit/>
          </a:bodyPr>
          <a:lstStyle/>
          <a:p>
            <a:r>
              <a:rPr lang="en-US" dirty="0"/>
              <a:t>BINNING</a:t>
            </a:r>
          </a:p>
        </p:txBody>
      </p:sp>
      <p:sp>
        <p:nvSpPr>
          <p:cNvPr id="2" name="TextBox 1">
            <a:extLst>
              <a:ext uri="{FF2B5EF4-FFF2-40B4-BE49-F238E27FC236}">
                <a16:creationId xmlns:a16="http://schemas.microsoft.com/office/drawing/2014/main" id="{E3911AAC-CD19-4122-9A29-9F1BFD0E2937}"/>
              </a:ext>
            </a:extLst>
          </p:cNvPr>
          <p:cNvSpPr txBox="1"/>
          <p:nvPr/>
        </p:nvSpPr>
        <p:spPr>
          <a:xfrm>
            <a:off x="0" y="1197405"/>
            <a:ext cx="9144000" cy="3946095"/>
          </a:xfrm>
          <a:prstGeom prst="rect">
            <a:avLst/>
          </a:prstGeom>
          <a:solidFill>
            <a:srgbClr val="57BEC9"/>
          </a:solidFill>
        </p:spPr>
        <p:txBody>
          <a:bodyPr wrap="square" rtlCol="0">
            <a:spAutoFit/>
          </a:bodyPr>
          <a:lstStyle/>
          <a:p>
            <a:endParaRPr lang="en-US" dirty="0"/>
          </a:p>
        </p:txBody>
      </p:sp>
      <p:pic>
        <p:nvPicPr>
          <p:cNvPr id="8" name="Picture 7">
            <a:extLst>
              <a:ext uri="{FF2B5EF4-FFF2-40B4-BE49-F238E27FC236}">
                <a16:creationId xmlns:a16="http://schemas.microsoft.com/office/drawing/2014/main" id="{C8DABC88-931B-40A3-BE3C-A60994C2E0E3}"/>
              </a:ext>
            </a:extLst>
          </p:cNvPr>
          <p:cNvPicPr>
            <a:picLocks noChangeAspect="1"/>
          </p:cNvPicPr>
          <p:nvPr/>
        </p:nvPicPr>
        <p:blipFill>
          <a:blip r:embed="rId2"/>
          <a:stretch>
            <a:fillRect/>
          </a:stretch>
        </p:blipFill>
        <p:spPr>
          <a:xfrm>
            <a:off x="0" y="1190247"/>
            <a:ext cx="9144000" cy="2595985"/>
          </a:xfrm>
          <a:prstGeom prst="rect">
            <a:avLst/>
          </a:prstGeom>
        </p:spPr>
      </p:pic>
      <p:pic>
        <p:nvPicPr>
          <p:cNvPr id="9" name="Picture 8">
            <a:extLst>
              <a:ext uri="{FF2B5EF4-FFF2-40B4-BE49-F238E27FC236}">
                <a16:creationId xmlns:a16="http://schemas.microsoft.com/office/drawing/2014/main" id="{A8C2AC2F-C276-4412-B559-7C249C6B851A}"/>
              </a:ext>
            </a:extLst>
          </p:cNvPr>
          <p:cNvPicPr>
            <a:picLocks noChangeAspect="1"/>
          </p:cNvPicPr>
          <p:nvPr/>
        </p:nvPicPr>
        <p:blipFill>
          <a:blip r:embed="rId3"/>
          <a:stretch>
            <a:fillRect/>
          </a:stretch>
        </p:blipFill>
        <p:spPr>
          <a:xfrm>
            <a:off x="0" y="3786232"/>
            <a:ext cx="9144000" cy="1431586"/>
          </a:xfrm>
          <a:prstGeom prst="rect">
            <a:avLst/>
          </a:prstGeom>
        </p:spPr>
      </p:pic>
      <p:sp>
        <p:nvSpPr>
          <p:cNvPr id="15" name="TextBox 14">
            <a:extLst>
              <a:ext uri="{FF2B5EF4-FFF2-40B4-BE49-F238E27FC236}">
                <a16:creationId xmlns:a16="http://schemas.microsoft.com/office/drawing/2014/main" id="{D9E7994A-C0EA-4A98-B6F3-EA017D54494A}"/>
              </a:ext>
            </a:extLst>
          </p:cNvPr>
          <p:cNvSpPr txBox="1"/>
          <p:nvPr/>
        </p:nvSpPr>
        <p:spPr>
          <a:xfrm>
            <a:off x="0" y="3763361"/>
            <a:ext cx="9144000" cy="1323439"/>
          </a:xfrm>
          <a:prstGeom prst="rect">
            <a:avLst/>
          </a:prstGeom>
          <a:noFill/>
        </p:spPr>
        <p:txBody>
          <a:bodyPr wrap="square">
            <a:spAutoFit/>
          </a:bodyPr>
          <a:lstStyle/>
          <a:p>
            <a:pPr algn="just"/>
            <a:r>
              <a:rPr lang="en-IN" sz="2000" b="1" dirty="0">
                <a:solidFill>
                  <a:srgbClr val="FFFF00"/>
                </a:solidFill>
                <a:latin typeface="Copperplate Gothic Bold" panose="020E0705020206020404" pitchFamily="34" charset="0"/>
              </a:rPr>
              <a:t>Occupation column has 25 labels and the data frequency variation is very high creating outliers and skewness, so we used the Binning technique to reduce the number of labels hence removed the outliers and skewness</a:t>
            </a:r>
          </a:p>
        </p:txBody>
      </p:sp>
    </p:spTree>
    <p:extLst>
      <p:ext uri="{BB962C8B-B14F-4D97-AF65-F5344CB8AC3E}">
        <p14:creationId xmlns:p14="http://schemas.microsoft.com/office/powerpoint/2010/main" val="2937571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374" y="281175"/>
            <a:ext cx="8389625" cy="763525"/>
          </a:xfrm>
        </p:spPr>
        <p:txBody>
          <a:bodyPr>
            <a:normAutofit/>
          </a:bodyPr>
          <a:lstStyle/>
          <a:p>
            <a:r>
              <a:rPr lang="en-US" dirty="0"/>
              <a:t>BINNING CONTD.</a:t>
            </a:r>
          </a:p>
        </p:txBody>
      </p:sp>
      <p:pic>
        <p:nvPicPr>
          <p:cNvPr id="6" name="Picture 5">
            <a:extLst>
              <a:ext uri="{FF2B5EF4-FFF2-40B4-BE49-F238E27FC236}">
                <a16:creationId xmlns:a16="http://schemas.microsoft.com/office/drawing/2014/main" id="{3E2415DD-5ABD-4556-BB6B-31E4F647969E}"/>
              </a:ext>
            </a:extLst>
          </p:cNvPr>
          <p:cNvPicPr>
            <a:picLocks noChangeAspect="1"/>
          </p:cNvPicPr>
          <p:nvPr/>
        </p:nvPicPr>
        <p:blipFill>
          <a:blip r:embed="rId2"/>
          <a:stretch>
            <a:fillRect/>
          </a:stretch>
        </p:blipFill>
        <p:spPr>
          <a:xfrm>
            <a:off x="1" y="1239156"/>
            <a:ext cx="9144000" cy="3946096"/>
          </a:xfrm>
          <a:prstGeom prst="rect">
            <a:avLst/>
          </a:prstGeom>
        </p:spPr>
      </p:pic>
      <p:pic>
        <p:nvPicPr>
          <p:cNvPr id="15" name="Picture 14">
            <a:extLst>
              <a:ext uri="{FF2B5EF4-FFF2-40B4-BE49-F238E27FC236}">
                <a16:creationId xmlns:a16="http://schemas.microsoft.com/office/drawing/2014/main" id="{E4A7E497-B84B-4E7C-9B6E-855BFDAD38B5}"/>
              </a:ext>
            </a:extLst>
          </p:cNvPr>
          <p:cNvPicPr>
            <a:picLocks noChangeAspect="1"/>
          </p:cNvPicPr>
          <p:nvPr/>
        </p:nvPicPr>
        <p:blipFill>
          <a:blip r:embed="rId3"/>
          <a:stretch>
            <a:fillRect/>
          </a:stretch>
        </p:blipFill>
        <p:spPr>
          <a:xfrm>
            <a:off x="4467375" y="1293629"/>
            <a:ext cx="1849775" cy="1717925"/>
          </a:xfrm>
          <a:prstGeom prst="rect">
            <a:avLst/>
          </a:prstGeom>
        </p:spPr>
      </p:pic>
      <p:pic>
        <p:nvPicPr>
          <p:cNvPr id="16" name="Picture 15">
            <a:extLst>
              <a:ext uri="{FF2B5EF4-FFF2-40B4-BE49-F238E27FC236}">
                <a16:creationId xmlns:a16="http://schemas.microsoft.com/office/drawing/2014/main" id="{1F07118D-A2D2-485D-883F-D3B9F65201D6}"/>
              </a:ext>
            </a:extLst>
          </p:cNvPr>
          <p:cNvPicPr>
            <a:picLocks noChangeAspect="1"/>
          </p:cNvPicPr>
          <p:nvPr/>
        </p:nvPicPr>
        <p:blipFill>
          <a:blip r:embed="rId4"/>
          <a:stretch>
            <a:fillRect/>
          </a:stretch>
        </p:blipFill>
        <p:spPr>
          <a:xfrm>
            <a:off x="6888643" y="1293629"/>
            <a:ext cx="1849775" cy="1660637"/>
          </a:xfrm>
          <a:prstGeom prst="rect">
            <a:avLst/>
          </a:prstGeom>
        </p:spPr>
      </p:pic>
      <p:sp>
        <p:nvSpPr>
          <p:cNvPr id="17" name="TextBox 16">
            <a:extLst>
              <a:ext uri="{FF2B5EF4-FFF2-40B4-BE49-F238E27FC236}">
                <a16:creationId xmlns:a16="http://schemas.microsoft.com/office/drawing/2014/main" id="{F79E7926-2C7A-41D4-ACCC-1B24B71F5AFC}"/>
              </a:ext>
            </a:extLst>
          </p:cNvPr>
          <p:cNvSpPr txBox="1"/>
          <p:nvPr/>
        </p:nvSpPr>
        <p:spPr>
          <a:xfrm>
            <a:off x="5126645" y="3011554"/>
            <a:ext cx="666995" cy="276999"/>
          </a:xfrm>
          <a:prstGeom prst="rect">
            <a:avLst/>
          </a:prstGeom>
          <a:solidFill>
            <a:srgbClr val="FFC000"/>
          </a:solidFill>
        </p:spPr>
        <p:txBody>
          <a:bodyPr wrap="square" rtlCol="0">
            <a:spAutoFit/>
          </a:bodyPr>
          <a:lstStyle/>
          <a:p>
            <a:r>
              <a:rPr lang="en-US" sz="1200" b="1" dirty="0"/>
              <a:t>Fig. : 1</a:t>
            </a:r>
          </a:p>
        </p:txBody>
      </p:sp>
      <p:sp>
        <p:nvSpPr>
          <p:cNvPr id="18" name="TextBox 17">
            <a:extLst>
              <a:ext uri="{FF2B5EF4-FFF2-40B4-BE49-F238E27FC236}">
                <a16:creationId xmlns:a16="http://schemas.microsoft.com/office/drawing/2014/main" id="{618E78E7-D66D-431C-9C5F-64B9AB33DB0C}"/>
              </a:ext>
            </a:extLst>
          </p:cNvPr>
          <p:cNvSpPr txBox="1"/>
          <p:nvPr/>
        </p:nvSpPr>
        <p:spPr>
          <a:xfrm>
            <a:off x="7626100" y="2966068"/>
            <a:ext cx="666995" cy="276999"/>
          </a:xfrm>
          <a:prstGeom prst="rect">
            <a:avLst/>
          </a:prstGeom>
          <a:solidFill>
            <a:srgbClr val="FFC000"/>
          </a:solidFill>
        </p:spPr>
        <p:txBody>
          <a:bodyPr wrap="square" rtlCol="0">
            <a:spAutoFit/>
          </a:bodyPr>
          <a:lstStyle/>
          <a:p>
            <a:r>
              <a:rPr lang="en-US" sz="1200" b="1" dirty="0"/>
              <a:t>Fig. : 2</a:t>
            </a:r>
          </a:p>
        </p:txBody>
      </p:sp>
      <p:pic>
        <p:nvPicPr>
          <p:cNvPr id="19" name="Picture 18">
            <a:extLst>
              <a:ext uri="{FF2B5EF4-FFF2-40B4-BE49-F238E27FC236}">
                <a16:creationId xmlns:a16="http://schemas.microsoft.com/office/drawing/2014/main" id="{FC64EE66-81EB-4D7F-8FFC-3E9809A13644}"/>
              </a:ext>
            </a:extLst>
          </p:cNvPr>
          <p:cNvPicPr>
            <a:picLocks noChangeAspect="1"/>
          </p:cNvPicPr>
          <p:nvPr/>
        </p:nvPicPr>
        <p:blipFill>
          <a:blip r:embed="rId5"/>
          <a:stretch>
            <a:fillRect/>
          </a:stretch>
        </p:blipFill>
        <p:spPr>
          <a:xfrm>
            <a:off x="4134985" y="3353035"/>
            <a:ext cx="2422180" cy="1520181"/>
          </a:xfrm>
          <a:prstGeom prst="rect">
            <a:avLst/>
          </a:prstGeom>
        </p:spPr>
      </p:pic>
      <p:pic>
        <p:nvPicPr>
          <p:cNvPr id="20" name="Picture 19">
            <a:extLst>
              <a:ext uri="{FF2B5EF4-FFF2-40B4-BE49-F238E27FC236}">
                <a16:creationId xmlns:a16="http://schemas.microsoft.com/office/drawing/2014/main" id="{517EB338-CE02-43B4-B244-B57BA7F6116B}"/>
              </a:ext>
            </a:extLst>
          </p:cNvPr>
          <p:cNvPicPr>
            <a:picLocks noChangeAspect="1"/>
          </p:cNvPicPr>
          <p:nvPr/>
        </p:nvPicPr>
        <p:blipFill>
          <a:blip r:embed="rId6"/>
          <a:stretch>
            <a:fillRect/>
          </a:stretch>
        </p:blipFill>
        <p:spPr>
          <a:xfrm>
            <a:off x="6557165" y="3339329"/>
            <a:ext cx="2477222" cy="1518042"/>
          </a:xfrm>
          <a:prstGeom prst="rect">
            <a:avLst/>
          </a:prstGeom>
        </p:spPr>
      </p:pic>
      <p:sp>
        <p:nvSpPr>
          <p:cNvPr id="21" name="TextBox 20">
            <a:extLst>
              <a:ext uri="{FF2B5EF4-FFF2-40B4-BE49-F238E27FC236}">
                <a16:creationId xmlns:a16="http://schemas.microsoft.com/office/drawing/2014/main" id="{8428CC21-6B7D-4AF9-83D9-D1E12AA71B40}"/>
              </a:ext>
            </a:extLst>
          </p:cNvPr>
          <p:cNvSpPr txBox="1"/>
          <p:nvPr/>
        </p:nvSpPr>
        <p:spPr>
          <a:xfrm>
            <a:off x="5058764" y="4857371"/>
            <a:ext cx="666995" cy="276999"/>
          </a:xfrm>
          <a:prstGeom prst="rect">
            <a:avLst/>
          </a:prstGeom>
          <a:solidFill>
            <a:srgbClr val="FFC000"/>
          </a:solidFill>
        </p:spPr>
        <p:txBody>
          <a:bodyPr wrap="square" rtlCol="0">
            <a:spAutoFit/>
          </a:bodyPr>
          <a:lstStyle/>
          <a:p>
            <a:r>
              <a:rPr lang="en-US" sz="1200" b="1" dirty="0"/>
              <a:t>Fig. : 3</a:t>
            </a:r>
          </a:p>
        </p:txBody>
      </p:sp>
      <p:sp>
        <p:nvSpPr>
          <p:cNvPr id="22" name="TextBox 21">
            <a:extLst>
              <a:ext uri="{FF2B5EF4-FFF2-40B4-BE49-F238E27FC236}">
                <a16:creationId xmlns:a16="http://schemas.microsoft.com/office/drawing/2014/main" id="{CD8FC71E-B6C5-497C-90E6-7686D76E8D90}"/>
              </a:ext>
            </a:extLst>
          </p:cNvPr>
          <p:cNvSpPr txBox="1"/>
          <p:nvPr/>
        </p:nvSpPr>
        <p:spPr>
          <a:xfrm>
            <a:off x="7626100" y="4860000"/>
            <a:ext cx="666995" cy="276999"/>
          </a:xfrm>
          <a:prstGeom prst="rect">
            <a:avLst/>
          </a:prstGeom>
          <a:solidFill>
            <a:srgbClr val="FFC000"/>
          </a:solidFill>
        </p:spPr>
        <p:txBody>
          <a:bodyPr wrap="square" rtlCol="0">
            <a:spAutoFit/>
          </a:bodyPr>
          <a:lstStyle/>
          <a:p>
            <a:r>
              <a:rPr lang="en-US" sz="1200" b="1" dirty="0"/>
              <a:t>Fig. : 4</a:t>
            </a:r>
          </a:p>
        </p:txBody>
      </p:sp>
      <p:sp>
        <p:nvSpPr>
          <p:cNvPr id="23" name="TextBox 22">
            <a:extLst>
              <a:ext uri="{FF2B5EF4-FFF2-40B4-BE49-F238E27FC236}">
                <a16:creationId xmlns:a16="http://schemas.microsoft.com/office/drawing/2014/main" id="{742520E4-C7CF-4609-886D-DF9A2DD45B77}"/>
              </a:ext>
            </a:extLst>
          </p:cNvPr>
          <p:cNvSpPr txBox="1"/>
          <p:nvPr/>
        </p:nvSpPr>
        <p:spPr>
          <a:xfrm>
            <a:off x="143555" y="1503449"/>
            <a:ext cx="3831221" cy="1508105"/>
          </a:xfrm>
          <a:prstGeom prst="rect">
            <a:avLst/>
          </a:prstGeom>
          <a:solidFill>
            <a:schemeClr val="accent3">
              <a:lumMod val="20000"/>
              <a:lumOff val="80000"/>
            </a:schemeClr>
          </a:solidFill>
        </p:spPr>
        <p:txBody>
          <a:bodyPr wrap="square" rtlCol="0">
            <a:spAutoFit/>
          </a:bodyPr>
          <a:lstStyle/>
          <a:p>
            <a:r>
              <a:rPr lang="en-IN" sz="2000" b="1" dirty="0"/>
              <a:t>Outliers: </a:t>
            </a:r>
            <a:r>
              <a:rPr lang="en-IN" sz="2000" dirty="0"/>
              <a:t>In Figure – 1,</a:t>
            </a:r>
            <a:r>
              <a:rPr lang="en-IN" dirty="0"/>
              <a:t> we can see two dots, these are outliers which we tackled with binning and hence Figure - 2 shows the result of binning on the categorical column</a:t>
            </a:r>
          </a:p>
        </p:txBody>
      </p:sp>
      <p:sp>
        <p:nvSpPr>
          <p:cNvPr id="24" name="TextBox 23">
            <a:extLst>
              <a:ext uri="{FF2B5EF4-FFF2-40B4-BE49-F238E27FC236}">
                <a16:creationId xmlns:a16="http://schemas.microsoft.com/office/drawing/2014/main" id="{05086927-7AA2-4271-ADCD-25154317CA49}"/>
              </a:ext>
            </a:extLst>
          </p:cNvPr>
          <p:cNvSpPr txBox="1"/>
          <p:nvPr/>
        </p:nvSpPr>
        <p:spPr>
          <a:xfrm>
            <a:off x="178300" y="3296841"/>
            <a:ext cx="3839057" cy="1785104"/>
          </a:xfrm>
          <a:prstGeom prst="rect">
            <a:avLst/>
          </a:prstGeom>
          <a:solidFill>
            <a:schemeClr val="accent4">
              <a:lumMod val="20000"/>
              <a:lumOff val="80000"/>
            </a:schemeClr>
          </a:solidFill>
        </p:spPr>
        <p:txBody>
          <a:bodyPr wrap="square" rtlCol="0">
            <a:spAutoFit/>
          </a:bodyPr>
          <a:lstStyle/>
          <a:p>
            <a:r>
              <a:rPr lang="en-IN" sz="2000" b="1" dirty="0"/>
              <a:t>Skewness: </a:t>
            </a:r>
            <a:r>
              <a:rPr lang="en-IN" dirty="0"/>
              <a:t>In Figure – 3, we can see the curve is skewed on the right, which we have tackled with binning and post processing;  Figure – 4, shows the result of binning on the categorical column</a:t>
            </a:r>
          </a:p>
        </p:txBody>
      </p:sp>
    </p:spTree>
    <p:extLst>
      <p:ext uri="{BB962C8B-B14F-4D97-AF65-F5344CB8AC3E}">
        <p14:creationId xmlns:p14="http://schemas.microsoft.com/office/powerpoint/2010/main" val="2379278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374" y="281175"/>
            <a:ext cx="8389625" cy="763525"/>
          </a:xfrm>
        </p:spPr>
        <p:txBody>
          <a:bodyPr>
            <a:normAutofit/>
          </a:bodyPr>
          <a:lstStyle/>
          <a:p>
            <a:r>
              <a:rPr lang="en-US" dirty="0"/>
              <a:t>DATA ANALYSIS</a:t>
            </a:r>
          </a:p>
        </p:txBody>
      </p:sp>
      <p:pic>
        <p:nvPicPr>
          <p:cNvPr id="10" name="Picture 9">
            <a:extLst>
              <a:ext uri="{FF2B5EF4-FFF2-40B4-BE49-F238E27FC236}">
                <a16:creationId xmlns:a16="http://schemas.microsoft.com/office/drawing/2014/main" id="{ED0E1D52-6012-4159-A1DB-CC046CD65C3D}"/>
              </a:ext>
            </a:extLst>
          </p:cNvPr>
          <p:cNvPicPr>
            <a:picLocks noChangeAspect="1"/>
          </p:cNvPicPr>
          <p:nvPr/>
        </p:nvPicPr>
        <p:blipFill>
          <a:blip r:embed="rId3"/>
          <a:stretch>
            <a:fillRect/>
          </a:stretch>
        </p:blipFill>
        <p:spPr>
          <a:xfrm>
            <a:off x="0" y="1197404"/>
            <a:ext cx="9144000" cy="3946095"/>
          </a:xfrm>
          <a:prstGeom prst="rect">
            <a:avLst/>
          </a:prstGeom>
        </p:spPr>
      </p:pic>
      <p:sp>
        <p:nvSpPr>
          <p:cNvPr id="11" name="TextBox 10">
            <a:extLst>
              <a:ext uri="{FF2B5EF4-FFF2-40B4-BE49-F238E27FC236}">
                <a16:creationId xmlns:a16="http://schemas.microsoft.com/office/drawing/2014/main" id="{802FCCC2-E22C-489A-8AD9-85FD6295D375}"/>
              </a:ext>
            </a:extLst>
          </p:cNvPr>
          <p:cNvSpPr txBox="1"/>
          <p:nvPr/>
        </p:nvSpPr>
        <p:spPr>
          <a:xfrm>
            <a:off x="561235" y="1350110"/>
            <a:ext cx="3817625" cy="369332"/>
          </a:xfrm>
          <a:prstGeom prst="rect">
            <a:avLst/>
          </a:prstGeom>
          <a:noFill/>
        </p:spPr>
        <p:txBody>
          <a:bodyPr wrap="square" rtlCol="0">
            <a:spAutoFit/>
          </a:bodyPr>
          <a:lstStyle/>
          <a:p>
            <a:r>
              <a:rPr lang="en-IN" b="1" dirty="0">
                <a:solidFill>
                  <a:schemeClr val="bg1"/>
                </a:solidFill>
              </a:rPr>
              <a:t>Success of Coupons (Historical Data)</a:t>
            </a:r>
          </a:p>
        </p:txBody>
      </p:sp>
      <p:graphicFrame>
        <p:nvGraphicFramePr>
          <p:cNvPr id="12" name="Chart 11">
            <a:extLst>
              <a:ext uri="{FF2B5EF4-FFF2-40B4-BE49-F238E27FC236}">
                <a16:creationId xmlns:a16="http://schemas.microsoft.com/office/drawing/2014/main" id="{238C5653-24C4-4137-B2B2-99A0A5960500}"/>
              </a:ext>
            </a:extLst>
          </p:cNvPr>
          <p:cNvGraphicFramePr>
            <a:graphicFrameLocks/>
          </p:cNvGraphicFramePr>
          <p:nvPr>
            <p:extLst>
              <p:ext uri="{D42A27DB-BD31-4B8C-83A1-F6EECF244321}">
                <p14:modId xmlns:p14="http://schemas.microsoft.com/office/powerpoint/2010/main" val="64770779"/>
              </p:ext>
            </p:extLst>
          </p:nvPr>
        </p:nvGraphicFramePr>
        <p:xfrm>
          <a:off x="86961" y="1805600"/>
          <a:ext cx="4428445" cy="2612817"/>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a:extLst>
              <a:ext uri="{FF2B5EF4-FFF2-40B4-BE49-F238E27FC236}">
                <a16:creationId xmlns:a16="http://schemas.microsoft.com/office/drawing/2014/main" id="{CB446673-F156-45A0-923A-E5FB4D5F2968}"/>
              </a:ext>
            </a:extLst>
          </p:cNvPr>
          <p:cNvSpPr txBox="1"/>
          <p:nvPr/>
        </p:nvSpPr>
        <p:spPr>
          <a:xfrm>
            <a:off x="86961" y="4418417"/>
            <a:ext cx="4428445" cy="584775"/>
          </a:xfrm>
          <a:prstGeom prst="rect">
            <a:avLst/>
          </a:prstGeom>
          <a:solidFill>
            <a:srgbClr val="FFC000"/>
          </a:solidFill>
        </p:spPr>
        <p:txBody>
          <a:bodyPr wrap="square" rtlCol="0">
            <a:spAutoFit/>
          </a:bodyPr>
          <a:lstStyle/>
          <a:p>
            <a:r>
              <a:rPr lang="en-IN" sz="1600" dirty="0"/>
              <a:t>Coffee House, Carry out and Restaurant(&lt;20) were the most successful coupons</a:t>
            </a:r>
          </a:p>
        </p:txBody>
      </p:sp>
      <p:sp>
        <p:nvSpPr>
          <p:cNvPr id="14" name="TextBox 13">
            <a:extLst>
              <a:ext uri="{FF2B5EF4-FFF2-40B4-BE49-F238E27FC236}">
                <a16:creationId xmlns:a16="http://schemas.microsoft.com/office/drawing/2014/main" id="{3809E62D-8E38-4539-89D0-82910B74DDD2}"/>
              </a:ext>
            </a:extLst>
          </p:cNvPr>
          <p:cNvSpPr txBox="1"/>
          <p:nvPr/>
        </p:nvSpPr>
        <p:spPr>
          <a:xfrm>
            <a:off x="5326375" y="1305887"/>
            <a:ext cx="3817625" cy="369332"/>
          </a:xfrm>
          <a:prstGeom prst="rect">
            <a:avLst/>
          </a:prstGeom>
          <a:noFill/>
        </p:spPr>
        <p:txBody>
          <a:bodyPr wrap="square" rtlCol="0">
            <a:spAutoFit/>
          </a:bodyPr>
          <a:lstStyle/>
          <a:p>
            <a:r>
              <a:rPr lang="en-IN" b="1" dirty="0">
                <a:solidFill>
                  <a:schemeClr val="bg1"/>
                </a:solidFill>
              </a:rPr>
              <a:t>Age Vs Coupons (Historical Data)</a:t>
            </a:r>
          </a:p>
        </p:txBody>
      </p:sp>
      <p:graphicFrame>
        <p:nvGraphicFramePr>
          <p:cNvPr id="15" name="Chart 14">
            <a:extLst>
              <a:ext uri="{FF2B5EF4-FFF2-40B4-BE49-F238E27FC236}">
                <a16:creationId xmlns:a16="http://schemas.microsoft.com/office/drawing/2014/main" id="{5AE7C500-3EE2-4E41-9DDA-3D0FB78933B6}"/>
              </a:ext>
            </a:extLst>
          </p:cNvPr>
          <p:cNvGraphicFramePr>
            <a:graphicFrameLocks/>
          </p:cNvGraphicFramePr>
          <p:nvPr>
            <p:extLst>
              <p:ext uri="{D42A27DB-BD31-4B8C-83A1-F6EECF244321}">
                <p14:modId xmlns:p14="http://schemas.microsoft.com/office/powerpoint/2010/main" val="47863290"/>
              </p:ext>
            </p:extLst>
          </p:nvPr>
        </p:nvGraphicFramePr>
        <p:xfrm>
          <a:off x="4893081" y="1805601"/>
          <a:ext cx="4060350" cy="2526659"/>
        </p:xfrm>
        <a:graphic>
          <a:graphicData uri="http://schemas.openxmlformats.org/drawingml/2006/chart">
            <c:chart xmlns:c="http://schemas.openxmlformats.org/drawingml/2006/chart" xmlns:r="http://schemas.openxmlformats.org/officeDocument/2006/relationships" r:id="rId5"/>
          </a:graphicData>
        </a:graphic>
      </p:graphicFrame>
      <p:sp>
        <p:nvSpPr>
          <p:cNvPr id="16" name="TextBox 15">
            <a:extLst>
              <a:ext uri="{FF2B5EF4-FFF2-40B4-BE49-F238E27FC236}">
                <a16:creationId xmlns:a16="http://schemas.microsoft.com/office/drawing/2014/main" id="{4EBC51E0-0AC1-434A-BC09-A62D1F0F24C0}"/>
              </a:ext>
            </a:extLst>
          </p:cNvPr>
          <p:cNvSpPr txBox="1"/>
          <p:nvPr/>
        </p:nvSpPr>
        <p:spPr>
          <a:xfrm>
            <a:off x="4900766" y="4270351"/>
            <a:ext cx="4060349" cy="830997"/>
          </a:xfrm>
          <a:prstGeom prst="rect">
            <a:avLst/>
          </a:prstGeom>
          <a:solidFill>
            <a:srgbClr val="92D050"/>
          </a:solidFill>
        </p:spPr>
        <p:txBody>
          <a:bodyPr wrap="square" rtlCol="0">
            <a:spAutoFit/>
          </a:bodyPr>
          <a:lstStyle/>
          <a:p>
            <a:r>
              <a:rPr lang="en-IN" sz="1600" dirty="0"/>
              <a:t>Age group from 21 to 31 and 50+, the coupon usage is very high. Below 21 years the coupon distribution is low and hence the usage.</a:t>
            </a:r>
          </a:p>
        </p:txBody>
      </p:sp>
    </p:spTree>
    <p:extLst>
      <p:ext uri="{BB962C8B-B14F-4D97-AF65-F5344CB8AC3E}">
        <p14:creationId xmlns:p14="http://schemas.microsoft.com/office/powerpoint/2010/main" val="4052117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374" y="281175"/>
            <a:ext cx="8363403" cy="763525"/>
          </a:xfrm>
        </p:spPr>
        <p:txBody>
          <a:bodyPr>
            <a:normAutofit/>
          </a:bodyPr>
          <a:lstStyle/>
          <a:p>
            <a:r>
              <a:rPr lang="en-US" dirty="0"/>
              <a:t>DATA ANALYSIS CONTD.</a:t>
            </a:r>
          </a:p>
        </p:txBody>
      </p:sp>
      <p:pic>
        <p:nvPicPr>
          <p:cNvPr id="5" name="Picture 4">
            <a:extLst>
              <a:ext uri="{FF2B5EF4-FFF2-40B4-BE49-F238E27FC236}">
                <a16:creationId xmlns:a16="http://schemas.microsoft.com/office/drawing/2014/main" id="{0D5BCEBA-E441-4D1C-9392-F1E6BB211DC5}"/>
              </a:ext>
            </a:extLst>
          </p:cNvPr>
          <p:cNvPicPr>
            <a:picLocks noChangeAspect="1"/>
          </p:cNvPicPr>
          <p:nvPr/>
        </p:nvPicPr>
        <p:blipFill>
          <a:blip r:embed="rId3"/>
          <a:stretch>
            <a:fillRect/>
          </a:stretch>
        </p:blipFill>
        <p:spPr>
          <a:xfrm>
            <a:off x="3537" y="1197404"/>
            <a:ext cx="9144000" cy="3946095"/>
          </a:xfrm>
          <a:prstGeom prst="rect">
            <a:avLst/>
          </a:prstGeom>
        </p:spPr>
      </p:pic>
      <p:sp>
        <p:nvSpPr>
          <p:cNvPr id="12" name="TextBox 11">
            <a:extLst>
              <a:ext uri="{FF2B5EF4-FFF2-40B4-BE49-F238E27FC236}">
                <a16:creationId xmlns:a16="http://schemas.microsoft.com/office/drawing/2014/main" id="{9F501149-97E4-4C20-A7A5-B28E9672C326}"/>
              </a:ext>
            </a:extLst>
          </p:cNvPr>
          <p:cNvSpPr txBox="1"/>
          <p:nvPr/>
        </p:nvSpPr>
        <p:spPr>
          <a:xfrm>
            <a:off x="185044" y="1350110"/>
            <a:ext cx="4692366" cy="369332"/>
          </a:xfrm>
          <a:prstGeom prst="rect">
            <a:avLst/>
          </a:prstGeom>
          <a:noFill/>
        </p:spPr>
        <p:txBody>
          <a:bodyPr wrap="square" rtlCol="0">
            <a:spAutoFit/>
          </a:bodyPr>
          <a:lstStyle/>
          <a:p>
            <a:r>
              <a:rPr lang="en-IN" b="1" dirty="0">
                <a:solidFill>
                  <a:schemeClr val="bg1"/>
                </a:solidFill>
              </a:rPr>
              <a:t>Occupation Vs Coupon Success (Historical Data)</a:t>
            </a:r>
          </a:p>
        </p:txBody>
      </p:sp>
      <p:graphicFrame>
        <p:nvGraphicFramePr>
          <p:cNvPr id="13" name="Chart 12">
            <a:extLst>
              <a:ext uri="{FF2B5EF4-FFF2-40B4-BE49-F238E27FC236}">
                <a16:creationId xmlns:a16="http://schemas.microsoft.com/office/drawing/2014/main" id="{8FA49D27-2537-4AEE-ADCE-A723D0990095}"/>
              </a:ext>
            </a:extLst>
          </p:cNvPr>
          <p:cNvGraphicFramePr>
            <a:graphicFrameLocks/>
          </p:cNvGraphicFramePr>
          <p:nvPr>
            <p:extLst>
              <p:ext uri="{D42A27DB-BD31-4B8C-83A1-F6EECF244321}">
                <p14:modId xmlns:p14="http://schemas.microsoft.com/office/powerpoint/2010/main" val="2945811111"/>
              </p:ext>
            </p:extLst>
          </p:nvPr>
        </p:nvGraphicFramePr>
        <p:xfrm>
          <a:off x="255824" y="1806866"/>
          <a:ext cx="4621586" cy="2501712"/>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701BDCF1-0F74-44E1-87ED-A426FAD03FD9}"/>
              </a:ext>
            </a:extLst>
          </p:cNvPr>
          <p:cNvSpPr txBox="1"/>
          <p:nvPr/>
        </p:nvSpPr>
        <p:spPr>
          <a:xfrm>
            <a:off x="255824" y="4326676"/>
            <a:ext cx="4621586" cy="584775"/>
          </a:xfrm>
          <a:prstGeom prst="rect">
            <a:avLst/>
          </a:prstGeom>
          <a:solidFill>
            <a:srgbClr val="FE9202"/>
          </a:solidFill>
        </p:spPr>
        <p:txBody>
          <a:bodyPr wrap="square" rtlCol="0">
            <a:spAutoFit/>
          </a:bodyPr>
          <a:lstStyle/>
          <a:p>
            <a:r>
              <a:rPr lang="en-IN" sz="1600" dirty="0"/>
              <a:t>Student, Unemployed, computer professionals and Retired categories the success rate is high. </a:t>
            </a:r>
          </a:p>
        </p:txBody>
      </p:sp>
      <p:sp>
        <p:nvSpPr>
          <p:cNvPr id="15" name="TextBox 14">
            <a:extLst>
              <a:ext uri="{FF2B5EF4-FFF2-40B4-BE49-F238E27FC236}">
                <a16:creationId xmlns:a16="http://schemas.microsoft.com/office/drawing/2014/main" id="{D64E7B22-0718-497A-A6BF-FCA9DE66A011}"/>
              </a:ext>
            </a:extLst>
          </p:cNvPr>
          <p:cNvSpPr txBox="1"/>
          <p:nvPr/>
        </p:nvSpPr>
        <p:spPr>
          <a:xfrm>
            <a:off x="5300153" y="1350110"/>
            <a:ext cx="3817625" cy="369332"/>
          </a:xfrm>
          <a:prstGeom prst="rect">
            <a:avLst/>
          </a:prstGeom>
          <a:noFill/>
        </p:spPr>
        <p:txBody>
          <a:bodyPr wrap="square" rtlCol="0">
            <a:spAutoFit/>
          </a:bodyPr>
          <a:lstStyle/>
          <a:p>
            <a:r>
              <a:rPr lang="en-IN" b="1" dirty="0">
                <a:solidFill>
                  <a:schemeClr val="bg1"/>
                </a:solidFill>
              </a:rPr>
              <a:t>Marital Status (Historical Data)</a:t>
            </a:r>
          </a:p>
        </p:txBody>
      </p:sp>
      <p:graphicFrame>
        <p:nvGraphicFramePr>
          <p:cNvPr id="16" name="Chart 15">
            <a:extLst>
              <a:ext uri="{FF2B5EF4-FFF2-40B4-BE49-F238E27FC236}">
                <a16:creationId xmlns:a16="http://schemas.microsoft.com/office/drawing/2014/main" id="{94EC118F-A558-4944-8502-41A8DAFF369A}"/>
              </a:ext>
            </a:extLst>
          </p:cNvPr>
          <p:cNvGraphicFramePr>
            <a:graphicFrameLocks/>
          </p:cNvGraphicFramePr>
          <p:nvPr>
            <p:extLst>
              <p:ext uri="{D42A27DB-BD31-4B8C-83A1-F6EECF244321}">
                <p14:modId xmlns:p14="http://schemas.microsoft.com/office/powerpoint/2010/main" val="1034746995"/>
              </p:ext>
            </p:extLst>
          </p:nvPr>
        </p:nvGraphicFramePr>
        <p:xfrm>
          <a:off x="5030115" y="1806866"/>
          <a:ext cx="3970330" cy="2525394"/>
        </p:xfrm>
        <a:graphic>
          <a:graphicData uri="http://schemas.openxmlformats.org/drawingml/2006/chart">
            <c:chart xmlns:c="http://schemas.openxmlformats.org/drawingml/2006/chart" xmlns:r="http://schemas.openxmlformats.org/officeDocument/2006/relationships" r:id="rId5"/>
          </a:graphicData>
        </a:graphic>
      </p:graphicFrame>
      <p:sp>
        <p:nvSpPr>
          <p:cNvPr id="17" name="TextBox 16">
            <a:extLst>
              <a:ext uri="{FF2B5EF4-FFF2-40B4-BE49-F238E27FC236}">
                <a16:creationId xmlns:a16="http://schemas.microsoft.com/office/drawing/2014/main" id="{75E84FA2-4F37-4168-A063-0C03FFBA8165}"/>
              </a:ext>
            </a:extLst>
          </p:cNvPr>
          <p:cNvSpPr txBox="1"/>
          <p:nvPr/>
        </p:nvSpPr>
        <p:spPr>
          <a:xfrm>
            <a:off x="5030116" y="4203564"/>
            <a:ext cx="3970330" cy="830997"/>
          </a:xfrm>
          <a:prstGeom prst="rect">
            <a:avLst/>
          </a:prstGeom>
          <a:solidFill>
            <a:srgbClr val="92D050"/>
          </a:solidFill>
        </p:spPr>
        <p:txBody>
          <a:bodyPr wrap="square" rtlCol="0">
            <a:spAutoFit/>
          </a:bodyPr>
          <a:lstStyle/>
          <a:p>
            <a:r>
              <a:rPr lang="en-IN" sz="1600" dirty="0"/>
              <a:t>Age group from 21 to 31 and 50+, the coupon usage is very high. Below 21 years the coupon distribution is low and hence the usage.</a:t>
            </a:r>
          </a:p>
        </p:txBody>
      </p:sp>
    </p:spTree>
    <p:extLst>
      <p:ext uri="{BB962C8B-B14F-4D97-AF65-F5344CB8AC3E}">
        <p14:creationId xmlns:p14="http://schemas.microsoft.com/office/powerpoint/2010/main" val="251729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896</Words>
  <Application>Microsoft Office PowerPoint</Application>
  <PresentationFormat>On-screen Show (16:9)</PresentationFormat>
  <Paragraphs>103</Paragraphs>
  <Slides>14</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Copperplate Gothic Bold</vt:lpstr>
      <vt:lpstr>Office Theme</vt:lpstr>
      <vt:lpstr>Hackathon Machine Learning</vt:lpstr>
      <vt:lpstr>INDEX</vt:lpstr>
      <vt:lpstr>PROBLEM STATEMENT</vt:lpstr>
      <vt:lpstr>CHALLENGES IN HISTORICAL DATA</vt:lpstr>
      <vt:lpstr>MISSING VALUE TREATMENT</vt:lpstr>
      <vt:lpstr>BINNING</vt:lpstr>
      <vt:lpstr>BINNING CONTD.</vt:lpstr>
      <vt:lpstr>DATA ANALYSIS</vt:lpstr>
      <vt:lpstr>DATA ANALYSIS CONTD.</vt:lpstr>
      <vt:lpstr>DATA ANALYSIS CONTD.</vt:lpstr>
      <vt:lpstr>MACHINE LEARNING MODEL</vt:lpstr>
      <vt:lpstr>MACHINE LEARNING (HYPERTUNING)</vt:lpstr>
      <vt:lpstr>Business Insights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2021-09-26T17:51:27Z</dcterms:modified>
</cp:coreProperties>
</file>